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3" r:id="rId2"/>
    <p:sldId id="294" r:id="rId3"/>
    <p:sldId id="284" r:id="rId4"/>
    <p:sldId id="285" r:id="rId5"/>
    <p:sldId id="291" r:id="rId6"/>
    <p:sldId id="292" r:id="rId7"/>
    <p:sldId id="282" r:id="rId8"/>
    <p:sldId id="263" r:id="rId9"/>
    <p:sldId id="300" r:id="rId10"/>
    <p:sldId id="301" r:id="rId11"/>
    <p:sldId id="295" r:id="rId12"/>
    <p:sldId id="296" r:id="rId13"/>
    <p:sldId id="272" r:id="rId14"/>
    <p:sldId id="273" r:id="rId15"/>
    <p:sldId id="298" r:id="rId16"/>
    <p:sldId id="274" r:id="rId17"/>
    <p:sldId id="275" r:id="rId18"/>
    <p:sldId id="276" r:id="rId19"/>
    <p:sldId id="258" r:id="rId20"/>
    <p:sldId id="288" r:id="rId21"/>
    <p:sldId id="28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0BD460-FBEC-43B8-A1E1-7CCF2D5E0592}" type="doc">
      <dgm:prSet loTypeId="urn:microsoft.com/office/officeart/2005/8/layout/gear1" loCatId="process" qsTypeId="urn:microsoft.com/office/officeart/2005/8/quickstyle/simple5" qsCatId="simple" csTypeId="urn:microsoft.com/office/officeart/2005/8/colors/colorful2" csCatId="colorful" phldr="1"/>
      <dgm:spPr/>
    </dgm:pt>
    <dgm:pt modelId="{548AC994-7275-42D8-840D-D74FB309A4FD}">
      <dgm:prSet phldrT="[Text]"/>
      <dgm:spPr/>
      <dgm:t>
        <a:bodyPr/>
        <a:lstStyle/>
        <a:p>
          <a:r>
            <a:rPr lang="bn-BD" dirty="0" smtClean="0"/>
            <a:t>Solar Energy</a:t>
          </a:r>
          <a:endParaRPr lang="en-US" dirty="0"/>
        </a:p>
      </dgm:t>
    </dgm:pt>
    <dgm:pt modelId="{FA513271-3A83-4E2E-9AEA-437DF30F9B57}" type="parTrans" cxnId="{ACAD1EE1-7710-4416-A3CE-56410C896AF8}">
      <dgm:prSet/>
      <dgm:spPr/>
      <dgm:t>
        <a:bodyPr/>
        <a:lstStyle/>
        <a:p>
          <a:endParaRPr lang="en-US"/>
        </a:p>
      </dgm:t>
    </dgm:pt>
    <dgm:pt modelId="{FD42EFA4-C338-457B-8908-7EA6D8DE06D6}" type="sibTrans" cxnId="{ACAD1EE1-7710-4416-A3CE-56410C896AF8}">
      <dgm:prSet/>
      <dgm:spPr/>
      <dgm:t>
        <a:bodyPr/>
        <a:lstStyle/>
        <a:p>
          <a:endParaRPr lang="en-US"/>
        </a:p>
      </dgm:t>
    </dgm:pt>
    <dgm:pt modelId="{E894F35B-0468-4605-BE97-07ED7734E5D0}">
      <dgm:prSet phldrT="[Text]"/>
      <dgm:spPr/>
      <dgm:t>
        <a:bodyPr/>
        <a:lstStyle/>
        <a:p>
          <a:r>
            <a:rPr lang="bn-BD" dirty="0" smtClean="0"/>
            <a:t>Direct</a:t>
          </a:r>
          <a:endParaRPr lang="en-US" dirty="0"/>
        </a:p>
      </dgm:t>
    </dgm:pt>
    <dgm:pt modelId="{CE32F7C9-401F-4E5D-9887-9179E5F4416B}" type="parTrans" cxnId="{834A0EFF-1B0D-4F70-9434-36A12F093CDC}">
      <dgm:prSet/>
      <dgm:spPr/>
      <dgm:t>
        <a:bodyPr/>
        <a:lstStyle/>
        <a:p>
          <a:endParaRPr lang="en-US"/>
        </a:p>
      </dgm:t>
    </dgm:pt>
    <dgm:pt modelId="{3C508865-C363-45DF-B5C0-D9BA80AF99B6}" type="sibTrans" cxnId="{834A0EFF-1B0D-4F70-9434-36A12F093CDC}">
      <dgm:prSet/>
      <dgm:spPr/>
      <dgm:t>
        <a:bodyPr/>
        <a:lstStyle/>
        <a:p>
          <a:endParaRPr lang="en-US"/>
        </a:p>
      </dgm:t>
    </dgm:pt>
    <dgm:pt modelId="{A1382C38-385D-41E2-8FDD-3C218BEED8B7}">
      <dgm:prSet phldrT="[Text]"/>
      <dgm:spPr/>
      <dgm:t>
        <a:bodyPr/>
        <a:lstStyle/>
        <a:p>
          <a:r>
            <a:rPr lang="bn-BD" dirty="0" smtClean="0"/>
            <a:t>Passive</a:t>
          </a:r>
          <a:endParaRPr lang="en-US" dirty="0"/>
        </a:p>
      </dgm:t>
    </dgm:pt>
    <dgm:pt modelId="{0E3C2B09-147B-4B9A-AFBA-784629C047B6}" type="parTrans" cxnId="{9A28B772-6A4F-4A90-9FD3-54172543C38E}">
      <dgm:prSet/>
      <dgm:spPr/>
      <dgm:t>
        <a:bodyPr/>
        <a:lstStyle/>
        <a:p>
          <a:endParaRPr lang="en-US"/>
        </a:p>
      </dgm:t>
    </dgm:pt>
    <dgm:pt modelId="{24A988FC-4BC8-49EC-B64F-25F3502A6C69}" type="sibTrans" cxnId="{9A28B772-6A4F-4A90-9FD3-54172543C38E}">
      <dgm:prSet/>
      <dgm:spPr/>
      <dgm:t>
        <a:bodyPr/>
        <a:lstStyle/>
        <a:p>
          <a:endParaRPr lang="en-US"/>
        </a:p>
      </dgm:t>
    </dgm:pt>
    <dgm:pt modelId="{80EB2B84-CF30-4FE3-8F3C-6993F8248228}" type="pres">
      <dgm:prSet presAssocID="{C80BD460-FBEC-43B8-A1E1-7CCF2D5E059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86C2E30-6437-43D6-A586-7D347E5AA4A1}" type="pres">
      <dgm:prSet presAssocID="{548AC994-7275-42D8-840D-D74FB309A4FD}" presName="gear1" presStyleLbl="node1" presStyleIdx="0" presStyleCnt="3">
        <dgm:presLayoutVars>
          <dgm:chMax val="1"/>
          <dgm:bulletEnabled val="1"/>
        </dgm:presLayoutVars>
      </dgm:prSet>
      <dgm:spPr/>
    </dgm:pt>
    <dgm:pt modelId="{7CD9BC79-20DD-470A-8F5C-210A30EDA00F}" type="pres">
      <dgm:prSet presAssocID="{548AC994-7275-42D8-840D-D74FB309A4FD}" presName="gear1srcNode" presStyleLbl="node1" presStyleIdx="0" presStyleCnt="3"/>
      <dgm:spPr/>
    </dgm:pt>
    <dgm:pt modelId="{728D1B83-5CA2-4D5D-AD91-E4B8801167EA}" type="pres">
      <dgm:prSet presAssocID="{548AC994-7275-42D8-840D-D74FB309A4FD}" presName="gear1dstNode" presStyleLbl="node1" presStyleIdx="0" presStyleCnt="3"/>
      <dgm:spPr/>
    </dgm:pt>
    <dgm:pt modelId="{5F565AB4-A19D-46BB-9840-381AA96FC3A2}" type="pres">
      <dgm:prSet presAssocID="{E894F35B-0468-4605-BE97-07ED7734E5D0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D720F-9C93-4419-B320-1D66CD68999E}" type="pres">
      <dgm:prSet presAssocID="{E894F35B-0468-4605-BE97-07ED7734E5D0}" presName="gear2srcNode" presStyleLbl="node1" presStyleIdx="1" presStyleCnt="3"/>
      <dgm:spPr/>
    </dgm:pt>
    <dgm:pt modelId="{D2F08979-B5DD-463C-ABB5-EB5A82D9018F}" type="pres">
      <dgm:prSet presAssocID="{E894F35B-0468-4605-BE97-07ED7734E5D0}" presName="gear2dstNode" presStyleLbl="node1" presStyleIdx="1" presStyleCnt="3"/>
      <dgm:spPr/>
    </dgm:pt>
    <dgm:pt modelId="{2566F159-24F7-4DC8-AFAF-C438A88FBA8E}" type="pres">
      <dgm:prSet presAssocID="{A1382C38-385D-41E2-8FDD-3C218BEED8B7}" presName="gear3" presStyleLbl="node1" presStyleIdx="2" presStyleCnt="3"/>
      <dgm:spPr/>
    </dgm:pt>
    <dgm:pt modelId="{4DD12650-A93B-4D86-958E-A3D3D460DCAB}" type="pres">
      <dgm:prSet presAssocID="{A1382C38-385D-41E2-8FDD-3C218BEED8B7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1E256BE-2FB6-4A0B-B41E-F897746ACF5D}" type="pres">
      <dgm:prSet presAssocID="{A1382C38-385D-41E2-8FDD-3C218BEED8B7}" presName="gear3srcNode" presStyleLbl="node1" presStyleIdx="2" presStyleCnt="3"/>
      <dgm:spPr/>
    </dgm:pt>
    <dgm:pt modelId="{723017DD-9190-49BD-BE27-C3455D95318C}" type="pres">
      <dgm:prSet presAssocID="{A1382C38-385D-41E2-8FDD-3C218BEED8B7}" presName="gear3dstNode" presStyleLbl="node1" presStyleIdx="2" presStyleCnt="3"/>
      <dgm:spPr/>
    </dgm:pt>
    <dgm:pt modelId="{5CC9479E-D026-40B4-9627-F22ADFCEA98D}" type="pres">
      <dgm:prSet presAssocID="{FD42EFA4-C338-457B-8908-7EA6D8DE06D6}" presName="connector1" presStyleLbl="sibTrans2D1" presStyleIdx="0" presStyleCnt="3"/>
      <dgm:spPr/>
    </dgm:pt>
    <dgm:pt modelId="{53FB82EE-1662-4D11-BC1D-2442F7F69910}" type="pres">
      <dgm:prSet presAssocID="{3C508865-C363-45DF-B5C0-D9BA80AF99B6}" presName="connector2" presStyleLbl="sibTrans2D1" presStyleIdx="1" presStyleCnt="3"/>
      <dgm:spPr/>
    </dgm:pt>
    <dgm:pt modelId="{08D17923-FCAF-4A2E-B5D9-935A05182D2B}" type="pres">
      <dgm:prSet presAssocID="{24A988FC-4BC8-49EC-B64F-25F3502A6C69}" presName="connector3" presStyleLbl="sibTrans2D1" presStyleIdx="2" presStyleCnt="3"/>
      <dgm:spPr/>
    </dgm:pt>
  </dgm:ptLst>
  <dgm:cxnLst>
    <dgm:cxn modelId="{2AC50A98-4052-4940-9784-E9C6F3F47F70}" type="presOf" srcId="{C80BD460-FBEC-43B8-A1E1-7CCF2D5E0592}" destId="{80EB2B84-CF30-4FE3-8F3C-6993F8248228}" srcOrd="0" destOrd="0" presId="urn:microsoft.com/office/officeart/2005/8/layout/gear1"/>
    <dgm:cxn modelId="{9A28B772-6A4F-4A90-9FD3-54172543C38E}" srcId="{C80BD460-FBEC-43B8-A1E1-7CCF2D5E0592}" destId="{A1382C38-385D-41E2-8FDD-3C218BEED8B7}" srcOrd="2" destOrd="0" parTransId="{0E3C2B09-147B-4B9A-AFBA-784629C047B6}" sibTransId="{24A988FC-4BC8-49EC-B64F-25F3502A6C69}"/>
    <dgm:cxn modelId="{4994B3A7-ABEC-402B-88FB-8576BEA1F444}" type="presOf" srcId="{24A988FC-4BC8-49EC-B64F-25F3502A6C69}" destId="{08D17923-FCAF-4A2E-B5D9-935A05182D2B}" srcOrd="0" destOrd="0" presId="urn:microsoft.com/office/officeart/2005/8/layout/gear1"/>
    <dgm:cxn modelId="{834A0EFF-1B0D-4F70-9434-36A12F093CDC}" srcId="{C80BD460-FBEC-43B8-A1E1-7CCF2D5E0592}" destId="{E894F35B-0468-4605-BE97-07ED7734E5D0}" srcOrd="1" destOrd="0" parTransId="{CE32F7C9-401F-4E5D-9887-9179E5F4416B}" sibTransId="{3C508865-C363-45DF-B5C0-D9BA80AF99B6}"/>
    <dgm:cxn modelId="{14ACCAC3-040A-4F73-A6F8-2A85C02BFC64}" type="presOf" srcId="{E894F35B-0468-4605-BE97-07ED7734E5D0}" destId="{F90D720F-9C93-4419-B320-1D66CD68999E}" srcOrd="1" destOrd="0" presId="urn:microsoft.com/office/officeart/2005/8/layout/gear1"/>
    <dgm:cxn modelId="{7672069B-F5CE-4BD4-941A-564F83BD7333}" type="presOf" srcId="{A1382C38-385D-41E2-8FDD-3C218BEED8B7}" destId="{2566F159-24F7-4DC8-AFAF-C438A88FBA8E}" srcOrd="0" destOrd="0" presId="urn:microsoft.com/office/officeart/2005/8/layout/gear1"/>
    <dgm:cxn modelId="{5C945406-A12D-47A5-A36F-3A6EDA9B3EB9}" type="presOf" srcId="{A1382C38-385D-41E2-8FDD-3C218BEED8B7}" destId="{723017DD-9190-49BD-BE27-C3455D95318C}" srcOrd="3" destOrd="0" presId="urn:microsoft.com/office/officeart/2005/8/layout/gear1"/>
    <dgm:cxn modelId="{1EEE5024-C836-4DB1-9074-9CBEC4F034C6}" type="presOf" srcId="{548AC994-7275-42D8-840D-D74FB309A4FD}" destId="{D86C2E30-6437-43D6-A586-7D347E5AA4A1}" srcOrd="0" destOrd="0" presId="urn:microsoft.com/office/officeart/2005/8/layout/gear1"/>
    <dgm:cxn modelId="{B67FCC7F-CFBF-4860-8D55-AF3F00A0F162}" type="presOf" srcId="{A1382C38-385D-41E2-8FDD-3C218BEED8B7}" destId="{4DD12650-A93B-4D86-958E-A3D3D460DCAB}" srcOrd="1" destOrd="0" presId="urn:microsoft.com/office/officeart/2005/8/layout/gear1"/>
    <dgm:cxn modelId="{18485D2A-E97C-4D27-AA7B-25C67B5A0E9D}" type="presOf" srcId="{3C508865-C363-45DF-B5C0-D9BA80AF99B6}" destId="{53FB82EE-1662-4D11-BC1D-2442F7F69910}" srcOrd="0" destOrd="0" presId="urn:microsoft.com/office/officeart/2005/8/layout/gear1"/>
    <dgm:cxn modelId="{31BAA8A2-8B97-4132-8E89-A6DB5349A470}" type="presOf" srcId="{A1382C38-385D-41E2-8FDD-3C218BEED8B7}" destId="{B1E256BE-2FB6-4A0B-B41E-F897746ACF5D}" srcOrd="2" destOrd="0" presId="urn:microsoft.com/office/officeart/2005/8/layout/gear1"/>
    <dgm:cxn modelId="{3EC192FE-2602-4119-83D4-85FA284D4BBF}" type="presOf" srcId="{E894F35B-0468-4605-BE97-07ED7734E5D0}" destId="{5F565AB4-A19D-46BB-9840-381AA96FC3A2}" srcOrd="0" destOrd="0" presId="urn:microsoft.com/office/officeart/2005/8/layout/gear1"/>
    <dgm:cxn modelId="{9AC14D30-5F34-4ABF-BD01-F44C104082B8}" type="presOf" srcId="{FD42EFA4-C338-457B-8908-7EA6D8DE06D6}" destId="{5CC9479E-D026-40B4-9627-F22ADFCEA98D}" srcOrd="0" destOrd="0" presId="urn:microsoft.com/office/officeart/2005/8/layout/gear1"/>
    <dgm:cxn modelId="{73E15A83-F6C7-46A4-AFA2-B19144B6C207}" type="presOf" srcId="{548AC994-7275-42D8-840D-D74FB309A4FD}" destId="{7CD9BC79-20DD-470A-8F5C-210A30EDA00F}" srcOrd="1" destOrd="0" presId="urn:microsoft.com/office/officeart/2005/8/layout/gear1"/>
    <dgm:cxn modelId="{ACAD1EE1-7710-4416-A3CE-56410C896AF8}" srcId="{C80BD460-FBEC-43B8-A1E1-7CCF2D5E0592}" destId="{548AC994-7275-42D8-840D-D74FB309A4FD}" srcOrd="0" destOrd="0" parTransId="{FA513271-3A83-4E2E-9AEA-437DF30F9B57}" sibTransId="{FD42EFA4-C338-457B-8908-7EA6D8DE06D6}"/>
    <dgm:cxn modelId="{01734277-2D85-465E-92BC-A9FC13925595}" type="presOf" srcId="{548AC994-7275-42D8-840D-D74FB309A4FD}" destId="{728D1B83-5CA2-4D5D-AD91-E4B8801167EA}" srcOrd="2" destOrd="0" presId="urn:microsoft.com/office/officeart/2005/8/layout/gear1"/>
    <dgm:cxn modelId="{B6872E13-502E-4029-A8FD-E2601D5A9090}" type="presOf" srcId="{E894F35B-0468-4605-BE97-07ED7734E5D0}" destId="{D2F08979-B5DD-463C-ABB5-EB5A82D9018F}" srcOrd="2" destOrd="0" presId="urn:microsoft.com/office/officeart/2005/8/layout/gear1"/>
    <dgm:cxn modelId="{8B773B5D-D4B0-440D-AF8B-A60B28FD3676}" type="presParOf" srcId="{80EB2B84-CF30-4FE3-8F3C-6993F8248228}" destId="{D86C2E30-6437-43D6-A586-7D347E5AA4A1}" srcOrd="0" destOrd="0" presId="urn:microsoft.com/office/officeart/2005/8/layout/gear1"/>
    <dgm:cxn modelId="{146245F0-621E-487A-8FA6-E72306B4BE30}" type="presParOf" srcId="{80EB2B84-CF30-4FE3-8F3C-6993F8248228}" destId="{7CD9BC79-20DD-470A-8F5C-210A30EDA00F}" srcOrd="1" destOrd="0" presId="urn:microsoft.com/office/officeart/2005/8/layout/gear1"/>
    <dgm:cxn modelId="{315C6BB5-56A2-4A56-8A61-82E69BF52251}" type="presParOf" srcId="{80EB2B84-CF30-4FE3-8F3C-6993F8248228}" destId="{728D1B83-5CA2-4D5D-AD91-E4B8801167EA}" srcOrd="2" destOrd="0" presId="urn:microsoft.com/office/officeart/2005/8/layout/gear1"/>
    <dgm:cxn modelId="{044737D3-2365-4473-80B7-BF226E0A7DE2}" type="presParOf" srcId="{80EB2B84-CF30-4FE3-8F3C-6993F8248228}" destId="{5F565AB4-A19D-46BB-9840-381AA96FC3A2}" srcOrd="3" destOrd="0" presId="urn:microsoft.com/office/officeart/2005/8/layout/gear1"/>
    <dgm:cxn modelId="{73015589-B281-4FEC-9D0C-59DE4E84EECA}" type="presParOf" srcId="{80EB2B84-CF30-4FE3-8F3C-6993F8248228}" destId="{F90D720F-9C93-4419-B320-1D66CD68999E}" srcOrd="4" destOrd="0" presId="urn:microsoft.com/office/officeart/2005/8/layout/gear1"/>
    <dgm:cxn modelId="{F2B774AA-C8FD-4261-BA2F-D269E536FF38}" type="presParOf" srcId="{80EB2B84-CF30-4FE3-8F3C-6993F8248228}" destId="{D2F08979-B5DD-463C-ABB5-EB5A82D9018F}" srcOrd="5" destOrd="0" presId="urn:microsoft.com/office/officeart/2005/8/layout/gear1"/>
    <dgm:cxn modelId="{8AE00EE3-9927-47B0-9D5F-0601C149D7C1}" type="presParOf" srcId="{80EB2B84-CF30-4FE3-8F3C-6993F8248228}" destId="{2566F159-24F7-4DC8-AFAF-C438A88FBA8E}" srcOrd="6" destOrd="0" presId="urn:microsoft.com/office/officeart/2005/8/layout/gear1"/>
    <dgm:cxn modelId="{420F7C7F-A012-42C4-964E-98DED8226B49}" type="presParOf" srcId="{80EB2B84-CF30-4FE3-8F3C-6993F8248228}" destId="{4DD12650-A93B-4D86-958E-A3D3D460DCAB}" srcOrd="7" destOrd="0" presId="urn:microsoft.com/office/officeart/2005/8/layout/gear1"/>
    <dgm:cxn modelId="{1E6BA3CF-6C6A-4E12-AC5D-5ED9571FBAA6}" type="presParOf" srcId="{80EB2B84-CF30-4FE3-8F3C-6993F8248228}" destId="{B1E256BE-2FB6-4A0B-B41E-F897746ACF5D}" srcOrd="8" destOrd="0" presId="urn:microsoft.com/office/officeart/2005/8/layout/gear1"/>
    <dgm:cxn modelId="{6F254C03-4ACB-4C06-A35C-9CF8A473F73D}" type="presParOf" srcId="{80EB2B84-CF30-4FE3-8F3C-6993F8248228}" destId="{723017DD-9190-49BD-BE27-C3455D95318C}" srcOrd="9" destOrd="0" presId="urn:microsoft.com/office/officeart/2005/8/layout/gear1"/>
    <dgm:cxn modelId="{27D1F50F-F424-4E93-8521-F72A2E09274A}" type="presParOf" srcId="{80EB2B84-CF30-4FE3-8F3C-6993F8248228}" destId="{5CC9479E-D026-40B4-9627-F22ADFCEA98D}" srcOrd="10" destOrd="0" presId="urn:microsoft.com/office/officeart/2005/8/layout/gear1"/>
    <dgm:cxn modelId="{3C2F0D21-13DB-4610-A952-A9FD2E56D0E9}" type="presParOf" srcId="{80EB2B84-CF30-4FE3-8F3C-6993F8248228}" destId="{53FB82EE-1662-4D11-BC1D-2442F7F69910}" srcOrd="11" destOrd="0" presId="urn:microsoft.com/office/officeart/2005/8/layout/gear1"/>
    <dgm:cxn modelId="{E373E9A9-E2DE-4E2E-81A3-A6FB2638BFF4}" type="presParOf" srcId="{80EB2B84-CF30-4FE3-8F3C-6993F8248228}" destId="{08D17923-FCAF-4A2E-B5D9-935A05182D2B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DA8E1-FEEE-4CD4-AE4E-56A99202BD8E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3886A-0308-48CF-B4B2-8D56DBF3A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478BDE-C654-46E6-837C-A59A66B47819}" type="slidenum">
              <a:rPr lang="en-US" altLang="ja-JP" smtClean="0">
                <a:solidFill>
                  <a:srgbClr val="1F497D"/>
                </a:solidFill>
              </a:rPr>
              <a:pPr/>
              <a:t>21</a:t>
            </a:fld>
            <a:endParaRPr lang="en-US" altLang="ja-JP" smtClean="0">
              <a:solidFill>
                <a:srgbClr val="1F497D"/>
              </a:solidFill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0F6B-DCE5-4F69-B000-56D6A1ABD9A4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56135-257E-48BB-89A3-644C2CE9E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Heat" TargetMode="External"/><Relationship Id="rId2" Type="http://schemas.openxmlformats.org/officeDocument/2006/relationships/hyperlink" Target="http://en.wikipedia.org/wiki/Light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en.wikipedia.org/wiki/Ancient_history" TargetMode="External"/><Relationship Id="rId4" Type="http://schemas.openxmlformats.org/officeDocument/2006/relationships/hyperlink" Target="http://en.wikipedia.org/wiki/Su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8600"/>
            <a:ext cx="685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578" name="Picture 2" descr="http://www.today.colostate.edu/userfiles/images/solar_med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219200"/>
            <a:ext cx="4648200" cy="5267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upload.wikimedia.org/wikipedia/commons/thumb/4/4c/Helios_in_flight.jpg/220px-Helios_in_fligh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685800"/>
            <a:ext cx="6807196" cy="4455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5486400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Solar Powered Flight</a:t>
            </a:r>
            <a:endParaRPr lang="en-US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5029200" cy="6397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 as Energy source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828800"/>
            <a:ext cx="4267200" cy="4191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381000" y="2743200"/>
            <a:ext cx="34290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Ps = 3.85 * 10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26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W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457200" y="4572000"/>
            <a:ext cx="3581400" cy="6001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 1370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W/m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5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248400" cy="53340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Distribution of solar radiation</a:t>
            </a:r>
            <a:endParaRPr lang="en-US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838200"/>
            <a:ext cx="5029200" cy="42672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914400"/>
            <a:ext cx="3352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PE </a:t>
            </a:r>
            <a:r>
              <a:rPr lang="en-US" sz="2400" dirty="0" smtClean="0">
                <a:sym typeface="Symbol"/>
              </a:rPr>
              <a:t></a:t>
            </a:r>
            <a:r>
              <a:rPr lang="en-US" sz="2400" dirty="0" smtClean="0"/>
              <a:t>  </a:t>
            </a:r>
            <a:r>
              <a:rPr lang="en-US" sz="2400" dirty="0"/>
              <a:t>175 * 10</a:t>
            </a:r>
            <a:r>
              <a:rPr lang="en-US" sz="2400" baseline="30000" dirty="0"/>
              <a:t>15</a:t>
            </a:r>
            <a:r>
              <a:rPr lang="en-US" sz="2400" dirty="0"/>
              <a:t> W 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2413337"/>
            <a:ext cx="3352800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/>
              <a:t>Annual </a:t>
            </a:r>
            <a:r>
              <a:rPr lang="en-US" sz="2000" dirty="0"/>
              <a:t>energy irradiated on </a:t>
            </a:r>
            <a:r>
              <a:rPr lang="en-US" sz="2000" dirty="0" smtClean="0"/>
              <a:t>earth, E= </a:t>
            </a:r>
            <a:r>
              <a:rPr lang="en-US" sz="2000" dirty="0"/>
              <a:t>1.52 * 10</a:t>
            </a:r>
            <a:r>
              <a:rPr lang="en-US" sz="2000" baseline="30000" dirty="0"/>
              <a:t>18</a:t>
            </a:r>
            <a:r>
              <a:rPr lang="en-US" sz="2000" dirty="0"/>
              <a:t> kWh</a:t>
            </a:r>
          </a:p>
        </p:txBody>
      </p:sp>
      <p:sp>
        <p:nvSpPr>
          <p:cNvPr id="7" name="Rectangle 6"/>
          <p:cNvSpPr/>
          <p:nvPr/>
        </p:nvSpPr>
        <p:spPr>
          <a:xfrm>
            <a:off x="201168" y="5257800"/>
            <a:ext cx="86106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14.3% </a:t>
            </a:r>
            <a:r>
              <a:rPr lang="en-US" sz="2000" dirty="0"/>
              <a:t>for the </a:t>
            </a:r>
            <a:r>
              <a:rPr lang="en-US" sz="2000" dirty="0" smtClean="0"/>
              <a:t>continents, E </a:t>
            </a:r>
            <a:r>
              <a:rPr lang="en-US" sz="2000" dirty="0"/>
              <a:t>= 1.52 * 10</a:t>
            </a:r>
            <a:r>
              <a:rPr lang="en-US" sz="2000" baseline="30000" dirty="0"/>
              <a:t>18</a:t>
            </a:r>
            <a:r>
              <a:rPr lang="en-US" sz="2000" dirty="0"/>
              <a:t> kWh * 0.143 = 2.17 * 10</a:t>
            </a:r>
            <a:r>
              <a:rPr lang="en-US" sz="2000" baseline="30000" dirty="0"/>
              <a:t>17</a:t>
            </a:r>
            <a:r>
              <a:rPr lang="en-US" sz="2000" dirty="0"/>
              <a:t> kWh = </a:t>
            </a:r>
            <a:r>
              <a:rPr lang="en-US" sz="2000" b="1" dirty="0">
                <a:solidFill>
                  <a:srgbClr val="FF0000"/>
                </a:solidFill>
              </a:rPr>
              <a:t>2.17 * 10</a:t>
            </a:r>
            <a:r>
              <a:rPr lang="en-US" sz="2000" b="1" baseline="30000" dirty="0">
                <a:solidFill>
                  <a:srgbClr val="FF0000"/>
                </a:solidFill>
              </a:rPr>
              <a:t>8</a:t>
            </a:r>
            <a:r>
              <a:rPr lang="en-US" sz="2000" b="1" dirty="0">
                <a:solidFill>
                  <a:srgbClr val="FF0000"/>
                </a:solidFill>
              </a:rPr>
              <a:t> TWh </a:t>
            </a:r>
            <a:r>
              <a:rPr lang="en-US" sz="2000" dirty="0"/>
              <a:t>yearly reaches the land surface, which is approximately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25 000 </a:t>
            </a:r>
            <a:r>
              <a:rPr lang="en-US" sz="2000" dirty="0"/>
              <a:t>TW </a:t>
            </a:r>
            <a:r>
              <a:rPr lang="en-US" sz="2000" dirty="0" smtClean="0"/>
              <a:t>power.</a:t>
            </a:r>
            <a:r>
              <a:rPr lang="en-US" sz="2000" dirty="0"/>
              <a:t> </a:t>
            </a:r>
            <a:r>
              <a:rPr lang="en-US" sz="2000" dirty="0" smtClean="0"/>
              <a:t>In 2008, global </a:t>
            </a:r>
            <a:r>
              <a:rPr lang="en-US" sz="2000" dirty="0"/>
              <a:t>average power consumption rate of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en-US" sz="2000" dirty="0" smtClean="0"/>
              <a:t> TW (</a:t>
            </a:r>
            <a:r>
              <a:rPr 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0.06%</a:t>
            </a:r>
            <a:r>
              <a:rPr lang="en-US" sz="2000" dirty="0" smtClean="0"/>
              <a:t>). </a:t>
            </a:r>
            <a:endParaRPr lang="en-US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5105400" cy="4873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it is important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oup 13"/>
          <p:cNvGrpSpPr/>
          <p:nvPr/>
        </p:nvGrpSpPr>
        <p:grpSpPr>
          <a:xfrm>
            <a:off x="685800" y="762000"/>
            <a:ext cx="7391400" cy="1266825"/>
            <a:chOff x="685800" y="762000"/>
            <a:chExt cx="7391400" cy="1266825"/>
          </a:xfrm>
        </p:grpSpPr>
        <p:sp>
          <p:nvSpPr>
            <p:cNvPr id="3" name="Rectangle 2"/>
            <p:cNvSpPr/>
            <p:nvPr/>
          </p:nvSpPr>
          <p:spPr>
            <a:xfrm>
              <a:off x="685800" y="1066800"/>
              <a:ext cx="4114800" cy="8309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2400" dirty="0"/>
                <a:t>Solar power systems have no fuel requirements</a:t>
              </a:r>
            </a:p>
          </p:txBody>
        </p:sp>
        <p:pic>
          <p:nvPicPr>
            <p:cNvPr id="2049" name="Picture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553200" y="762000"/>
              <a:ext cx="1524000" cy="12668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9" name="Group 15"/>
          <p:cNvGrpSpPr/>
          <p:nvPr/>
        </p:nvGrpSpPr>
        <p:grpSpPr>
          <a:xfrm>
            <a:off x="685800" y="3352800"/>
            <a:ext cx="7417230" cy="1143000"/>
            <a:chOff x="685800" y="3352800"/>
            <a:chExt cx="7417230" cy="1143000"/>
          </a:xfrm>
        </p:grpSpPr>
        <p:sp>
          <p:nvSpPr>
            <p:cNvPr id="7" name="Rectangle 6"/>
            <p:cNvSpPr/>
            <p:nvPr/>
          </p:nvSpPr>
          <p:spPr>
            <a:xfrm>
              <a:off x="685800" y="3505200"/>
              <a:ext cx="3962400" cy="830997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2400" dirty="0"/>
                <a:t>The systems can be used to improve quality of life</a:t>
              </a: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53200" y="3352800"/>
              <a:ext cx="1549830" cy="1143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0" name="Group 14"/>
          <p:cNvGrpSpPr/>
          <p:nvPr/>
        </p:nvGrpSpPr>
        <p:grpSpPr>
          <a:xfrm>
            <a:off x="685800" y="2133600"/>
            <a:ext cx="7391400" cy="1158240"/>
            <a:chOff x="685800" y="2133600"/>
            <a:chExt cx="7391400" cy="1158240"/>
          </a:xfrm>
        </p:grpSpPr>
        <p:sp>
          <p:nvSpPr>
            <p:cNvPr id="4" name="Rectangle 3"/>
            <p:cNvSpPr/>
            <p:nvPr/>
          </p:nvSpPr>
          <p:spPr>
            <a:xfrm>
              <a:off x="685800" y="2438400"/>
              <a:ext cx="454643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2400" dirty="0"/>
                <a:t>Controlling over solar energy</a:t>
              </a:r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53200" y="2133600"/>
              <a:ext cx="1524000" cy="11582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1" name="Group 16"/>
          <p:cNvGrpSpPr/>
          <p:nvPr/>
        </p:nvGrpSpPr>
        <p:grpSpPr>
          <a:xfrm>
            <a:off x="685800" y="4572000"/>
            <a:ext cx="7467600" cy="965200"/>
            <a:chOff x="685800" y="4572000"/>
            <a:chExt cx="7467600" cy="965200"/>
          </a:xfrm>
        </p:grpSpPr>
        <p:sp>
          <p:nvSpPr>
            <p:cNvPr id="6" name="Rectangle 5"/>
            <p:cNvSpPr/>
            <p:nvPr/>
          </p:nvSpPr>
          <p:spPr>
            <a:xfrm>
              <a:off x="685800" y="4800600"/>
              <a:ext cx="3770584" cy="461665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2400" dirty="0"/>
                <a:t>PV systems are modular</a:t>
              </a:r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53200" y="4572000"/>
              <a:ext cx="1600200" cy="9652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2" name="Group 17"/>
          <p:cNvGrpSpPr/>
          <p:nvPr/>
        </p:nvGrpSpPr>
        <p:grpSpPr>
          <a:xfrm>
            <a:off x="685800" y="5638800"/>
            <a:ext cx="7467600" cy="1085850"/>
            <a:chOff x="685800" y="5638800"/>
            <a:chExt cx="7467600" cy="1085850"/>
          </a:xfrm>
        </p:grpSpPr>
        <p:sp>
          <p:nvSpPr>
            <p:cNvPr id="5" name="Rectangle 4"/>
            <p:cNvSpPr/>
            <p:nvPr/>
          </p:nvSpPr>
          <p:spPr>
            <a:xfrm>
              <a:off x="685800" y="5867400"/>
              <a:ext cx="2491388" cy="461665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2400" dirty="0"/>
                <a:t>Flexible system</a:t>
              </a:r>
            </a:p>
          </p:txBody>
        </p:sp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629400" y="5638800"/>
              <a:ext cx="1524000" cy="10858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527304"/>
            <a:ext cx="5006499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/>
              <a:t>Solar systems are highly reliable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1225296"/>
            <a:ext cx="264207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 smtClean="0"/>
              <a:t>Easy </a:t>
            </a:r>
            <a:r>
              <a:rPr lang="en-US" sz="2400" dirty="0"/>
              <a:t>to maintain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2057400"/>
            <a:ext cx="468109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/>
              <a:t>Solar modules have a long life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581400"/>
            <a:ext cx="5418471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 smtClean="0"/>
              <a:t>Provide </a:t>
            </a:r>
            <a:r>
              <a:rPr lang="en-US" sz="2400" dirty="0"/>
              <a:t>national economic benefits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419600"/>
            <a:ext cx="3698448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 smtClean="0"/>
              <a:t>Environmentally </a:t>
            </a:r>
            <a:r>
              <a:rPr lang="en-US" sz="2400" dirty="0"/>
              <a:t>benign</a:t>
            </a:r>
          </a:p>
        </p:txBody>
      </p:sp>
      <p:sp>
        <p:nvSpPr>
          <p:cNvPr id="8" name="Rectangle 7"/>
          <p:cNvSpPr/>
          <p:nvPr/>
        </p:nvSpPr>
        <p:spPr>
          <a:xfrm>
            <a:off x="478536" y="2819400"/>
            <a:ext cx="3092513" cy="461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 smtClean="0"/>
              <a:t>Economically </a:t>
            </a:r>
            <a:r>
              <a:rPr lang="en-US" sz="2400" dirty="0"/>
              <a:t>viable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5257800"/>
            <a:ext cx="46394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 smtClean="0"/>
              <a:t>Create </a:t>
            </a:r>
            <a:r>
              <a:rPr lang="en-US" sz="2400" dirty="0"/>
              <a:t>new business and jobs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5410200"/>
            <a:ext cx="1524000" cy="99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1676400"/>
            <a:ext cx="1447800" cy="1162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4191000"/>
            <a:ext cx="1524000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2971800"/>
            <a:ext cx="1524000" cy="10667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6600" y="228600"/>
            <a:ext cx="1524000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Uses of Solar Energy</a:t>
            </a:r>
            <a:endParaRPr 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838200" y="1600200"/>
          <a:ext cx="7086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6477000" cy="563562"/>
          </a:xfrm>
        </p:spPr>
        <p:txBody>
          <a:bodyPr>
            <a:noAutofit/>
          </a:bodyPr>
          <a:lstStyle/>
          <a:p>
            <a:r>
              <a:rPr lang="bn-BD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 use of 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solar 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energy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val 2"/>
          <p:cNvSpPr/>
          <p:nvPr/>
        </p:nvSpPr>
        <p:spPr>
          <a:xfrm>
            <a:off x="631658" y="1219200"/>
            <a:ext cx="1676400" cy="1219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Solar Energy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1416302">
            <a:off x="2885125" y="2755077"/>
            <a:ext cx="2438400" cy="457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Agricultural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 rot="2720250">
            <a:off x="2315006" y="3542458"/>
            <a:ext cx="2438400" cy="457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/>
              <a:t>Holiday homes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3200400" y="1143000"/>
            <a:ext cx="243840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 dirty="0"/>
              <a:t>Solar lighting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 rot="5400000">
            <a:off x="142320" y="4170435"/>
            <a:ext cx="2057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/>
              <a:t>Recreational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 rot="3921557">
            <a:off x="1271310" y="4560082"/>
            <a:ext cx="3505200" cy="4572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/>
              <a:t>Central Power stations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 rot="239183">
            <a:off x="3138157" y="1773730"/>
            <a:ext cx="1600200" cy="457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/>
              <a:t>Cooking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 rot="4591467">
            <a:off x="1102232" y="3971354"/>
            <a:ext cx="1752600" cy="4572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/>
              <a:t>Industrial</a:t>
            </a:r>
            <a:endParaRPr lang="en-US" sz="24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2149" y="152400"/>
            <a:ext cx="4724400" cy="6397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Passive solar housing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19"/>
          <p:cNvGrpSpPr/>
          <p:nvPr/>
        </p:nvGrpSpPr>
        <p:grpSpPr>
          <a:xfrm>
            <a:off x="1498424" y="3252902"/>
            <a:ext cx="7493176" cy="3460669"/>
            <a:chOff x="381000" y="2362200"/>
            <a:chExt cx="8377183" cy="3668066"/>
          </a:xfrm>
        </p:grpSpPr>
        <p:pic>
          <p:nvPicPr>
            <p:cNvPr id="3" name="Picture 2" descr="Passive solar energy - A passive solar house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38400" y="2362200"/>
              <a:ext cx="4343400" cy="29718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" name="Rectangle 3"/>
            <p:cNvSpPr/>
            <p:nvPr/>
          </p:nvSpPr>
          <p:spPr>
            <a:xfrm>
              <a:off x="914400" y="4419600"/>
              <a:ext cx="1208246" cy="39146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Shading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934200" y="2438400"/>
              <a:ext cx="1313980" cy="391466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Windows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809793" y="4572000"/>
              <a:ext cx="1948390" cy="391466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Thermal Mass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1000" y="2514600"/>
              <a:ext cx="1622224" cy="3914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Orientation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90800" y="5638800"/>
              <a:ext cx="1441221" cy="391466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Insulation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53000" y="5638800"/>
              <a:ext cx="1559501" cy="391466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Ventilation</a:t>
              </a: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Curved Down Arrow 10"/>
          <p:cNvSpPr/>
          <p:nvPr/>
        </p:nvSpPr>
        <p:spPr>
          <a:xfrm rot="2088882">
            <a:off x="4036610" y="1421731"/>
            <a:ext cx="3148025" cy="1185967"/>
          </a:xfrm>
          <a:prstGeom prst="curved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" name="Group 13"/>
          <p:cNvGrpSpPr/>
          <p:nvPr/>
        </p:nvGrpSpPr>
        <p:grpSpPr>
          <a:xfrm>
            <a:off x="260223" y="474567"/>
            <a:ext cx="4256022" cy="2768940"/>
            <a:chOff x="762000" y="1209222"/>
            <a:chExt cx="7848600" cy="5053617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828800" y="1209222"/>
              <a:ext cx="3505201" cy="78641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sz="11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itchFamily="34" charset="0"/>
                  <a:cs typeface="Arial" pitchFamily="34" charset="0"/>
                </a:rPr>
                <a:t>P</a:t>
              </a:r>
              <a:r>
                <a:rPr kumimoji="0" lang="en-US" sz="1100" b="1" u="none" strike="noStrike" cap="none" normalizeH="0" baseline="0" dirty="0" smtClean="0" bmk="">
                  <a:ln>
                    <a:noFill/>
                  </a:ln>
                  <a:solidFill>
                    <a:schemeClr val="tx1"/>
                  </a:solidFill>
                  <a:effectLst/>
                  <a:ea typeface="Calibri" pitchFamily="34" charset="0"/>
                  <a:cs typeface="Arial" pitchFamily="34" charset="0"/>
                </a:rPr>
                <a:t>assive Solar Heating</a:t>
              </a:r>
              <a:endParaRPr kumimoji="0" lang="en-US" sz="11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914400" y="5476423"/>
              <a:ext cx="2590801" cy="78641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/>
              <a:r>
                <a:rPr lang="en-US" sz="1100" b="1" dirty="0">
                  <a:solidFill>
                    <a:schemeClr val="tx1"/>
                  </a:solidFill>
                </a:rPr>
                <a:t>Passive Cooling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"/>
            <p:cNvSpPr>
              <a:spLocks noChangeArrowheads="1"/>
            </p:cNvSpPr>
            <p:nvPr/>
          </p:nvSpPr>
          <p:spPr bwMode="auto">
            <a:xfrm>
              <a:off x="6477000" y="3571422"/>
              <a:ext cx="2133600" cy="78641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/>
              <a:r>
                <a:rPr lang="en-US" sz="1100" b="1" dirty="0">
                  <a:solidFill>
                    <a:schemeClr val="tx1"/>
                  </a:solidFill>
                </a:rPr>
                <a:t>Day-lighting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81200" y="2438400"/>
              <a:ext cx="4038600" cy="269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1" name="Curved Right Arrow 20"/>
            <p:cNvSpPr/>
            <p:nvPr/>
          </p:nvSpPr>
          <p:spPr>
            <a:xfrm>
              <a:off x="762000" y="1600200"/>
              <a:ext cx="990600" cy="2438400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22" name="Bent-Up Arrow 21"/>
            <p:cNvSpPr/>
            <p:nvPr/>
          </p:nvSpPr>
          <p:spPr>
            <a:xfrm>
              <a:off x="3581399" y="4515284"/>
              <a:ext cx="1056891" cy="1352115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23" name="Bent-Up Arrow 22"/>
            <p:cNvSpPr/>
            <p:nvPr/>
          </p:nvSpPr>
          <p:spPr>
            <a:xfrm rot="16200000">
              <a:off x="6362700" y="2857500"/>
              <a:ext cx="533400" cy="106680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04800"/>
            <a:ext cx="5638800" cy="4873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Solar </a:t>
            </a:r>
            <a:r>
              <a:rPr lang="bn-BD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6" name="Group 13"/>
          <p:cNvGrpSpPr/>
          <p:nvPr/>
        </p:nvGrpSpPr>
        <p:grpSpPr>
          <a:xfrm>
            <a:off x="1295400" y="4495800"/>
            <a:ext cx="7400649" cy="1909465"/>
            <a:chOff x="1295400" y="4495800"/>
            <a:chExt cx="7400649" cy="1909465"/>
          </a:xfrm>
        </p:grpSpPr>
        <p:sp>
          <p:nvSpPr>
            <p:cNvPr id="5" name="Rectangle 4"/>
            <p:cNvSpPr/>
            <p:nvPr/>
          </p:nvSpPr>
          <p:spPr>
            <a:xfrm>
              <a:off x="1295400" y="5943600"/>
              <a:ext cx="4979248" cy="46166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2400" b="1" dirty="0"/>
                <a:t>Concentrating Solar Power (CSP)</a:t>
              </a:r>
              <a:endParaRPr lang="en-US" sz="2400" dirty="0"/>
            </a:p>
          </p:txBody>
        </p:sp>
        <p:pic>
          <p:nvPicPr>
            <p:cNvPr id="9" name="Picture 8" descr="Concentrated Solar Power: Power Tower System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24600" y="4495800"/>
              <a:ext cx="2371449" cy="1894371"/>
            </a:xfrm>
            <a:prstGeom prst="rect">
              <a:avLst/>
            </a:prstGeom>
            <a:ln>
              <a:solidFill>
                <a:schemeClr val="tx1"/>
              </a:solidFill>
            </a:ln>
            <a:effectLst/>
          </p:spPr>
        </p:pic>
      </p:grpSp>
      <p:grpSp>
        <p:nvGrpSpPr>
          <p:cNvPr id="7" name="Group 11"/>
          <p:cNvGrpSpPr/>
          <p:nvPr/>
        </p:nvGrpSpPr>
        <p:grpSpPr>
          <a:xfrm>
            <a:off x="304800" y="1600200"/>
            <a:ext cx="4512774" cy="2813303"/>
            <a:chOff x="304800" y="1600200"/>
            <a:chExt cx="4512774" cy="2813303"/>
          </a:xfrm>
        </p:grpSpPr>
        <p:pic>
          <p:nvPicPr>
            <p:cNvPr id="11" name="Picture 10" descr="http://www.sophilcor.com/index_files/image16721.jpg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800" y="2127504"/>
              <a:ext cx="2971800" cy="2285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ctangle 2"/>
            <p:cNvSpPr/>
            <p:nvPr/>
          </p:nvSpPr>
          <p:spPr>
            <a:xfrm>
              <a:off x="304800" y="1600200"/>
              <a:ext cx="4512774" cy="461665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2400" b="1" dirty="0"/>
                <a:t>Photovoltaic (PV) Solar Power</a:t>
              </a:r>
              <a:endParaRPr lang="en-US" sz="240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540332" y="1143000"/>
            <a:ext cx="3248005" cy="2559143"/>
            <a:chOff x="5540332" y="1143000"/>
            <a:chExt cx="3248005" cy="2559143"/>
          </a:xfrm>
        </p:grpSpPr>
        <p:pic>
          <p:nvPicPr>
            <p:cNvPr id="10" name="Picture 9" descr="solar thermal energy: evacuated tube solar collectors"/>
            <p:cNvPicPr/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81800" y="1143000"/>
              <a:ext cx="1894371" cy="2052154"/>
            </a:xfrm>
            <a:prstGeom prst="rect">
              <a:avLst/>
            </a:prstGeom>
            <a:ln>
              <a:solidFill>
                <a:schemeClr val="tx1"/>
              </a:solidFill>
            </a:ln>
            <a:effectLst/>
          </p:spPr>
        </p:pic>
        <p:sp>
          <p:nvSpPr>
            <p:cNvPr id="4" name="Rectangle 3"/>
            <p:cNvSpPr/>
            <p:nvPr/>
          </p:nvSpPr>
          <p:spPr>
            <a:xfrm>
              <a:off x="5540332" y="3240478"/>
              <a:ext cx="3248005" cy="461665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2400" b="1" dirty="0"/>
                <a:t>Solar Thermal Power</a:t>
              </a:r>
              <a:endParaRPr lang="en-US" sz="24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4000" dirty="0" smtClean="0">
                <a:solidFill>
                  <a:srgbClr val="0000FF"/>
                </a:solidFill>
              </a:rPr>
              <a:t>How Solar System Works</a:t>
            </a:r>
            <a:endParaRPr lang="en-US" sz="4000" dirty="0">
              <a:solidFill>
                <a:srgbClr val="0000FF"/>
              </a:solidFill>
            </a:endParaRPr>
          </a:p>
        </p:txBody>
      </p:sp>
      <p:pic>
        <p:nvPicPr>
          <p:cNvPr id="4" name="Content Placeholder 3" descr="How-it-works-2a_1_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447800"/>
            <a:ext cx="653911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209800"/>
            <a:ext cx="6400800" cy="2286000"/>
          </a:xfrm>
        </p:spPr>
        <p:txBody>
          <a:bodyPr>
            <a:noAutofit/>
          </a:bodyPr>
          <a:lstStyle/>
          <a:p>
            <a:r>
              <a:rPr lang="bn-BD" sz="4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মোঃ জাহাঙ্গীর আলম</a:t>
            </a:r>
          </a:p>
          <a:p>
            <a:r>
              <a:rPr lang="bn-BD" sz="28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সহকারী আধ্যাপক (সিভিল)</a:t>
            </a:r>
          </a:p>
          <a:p>
            <a:r>
              <a:rPr lang="bn-BD" sz="28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টি, টি, টি, সি</a:t>
            </a:r>
          </a:p>
          <a:p>
            <a:r>
              <a:rPr lang="bn-BD" sz="28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ঢাকা</a:t>
            </a:r>
            <a:endParaRPr lang="en-US" sz="28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819400"/>
          </a:xfrm>
        </p:spPr>
        <p:txBody>
          <a:bodyPr>
            <a:normAutofit/>
          </a:bodyPr>
          <a:lstStyle/>
          <a:p>
            <a:endParaRPr lang="bn-BD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bn-BD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সোলার এনার্জীর ঊৎস কি?</a:t>
            </a:r>
          </a:p>
          <a:p>
            <a:pPr marL="514350" indent="-514350">
              <a:buFont typeface="+mj-lt"/>
              <a:buAutoNum type="arabicParenR"/>
            </a:pPr>
            <a:r>
              <a:rPr lang="bn-BD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সরাসরি কোথায় সোলার এনার্জী ব্যবহার করতে পারি ?</a:t>
            </a:r>
          </a:p>
          <a:p>
            <a:pPr marL="514350" indent="-514350">
              <a:buFont typeface="+mj-lt"/>
              <a:buAutoNum type="arabicParenR"/>
            </a:pPr>
            <a:r>
              <a:rPr lang="bn-BD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সোলার এনার্জীর ৩ টি সুবিধা  বল।</a:t>
            </a:r>
          </a:p>
          <a:p>
            <a:endParaRPr lang="bn-BD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41148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</a:p>
          <a:p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১) ফটোভোলটাইক সেল </a:t>
            </a:r>
            <a:r>
              <a:rPr lang="bn-BD" sz="32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সম্পর্কে জেনে </a:t>
            </a:r>
            <a:r>
              <a:rPr lang="bn-BD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আসবে।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 lIns="91436" tIns="45718" rIns="91436" bIns="45718"/>
          <a:lstStyle/>
          <a:p>
            <a:fld id="{481FC637-5D46-4D54-B660-34662A9B6ED8}" type="slidenum">
              <a:rPr lang="en-US" altLang="ja-JP" smtClean="0"/>
              <a:pPr/>
              <a:t>21</a:t>
            </a:fld>
            <a:endParaRPr lang="en-US" altLang="ja-JP" smtClean="0"/>
          </a:p>
        </p:txBody>
      </p:sp>
      <p:pic>
        <p:nvPicPr>
          <p:cNvPr id="15872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909638"/>
            <a:ext cx="4037013" cy="434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5" name="Picture 7" descr="j0416028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1" y="838200"/>
            <a:ext cx="5029200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074" name="Picture 2" descr="http://t0.gstatic.com/images?q=tbn:ANd9GcSnLVhyozHzB-yjQOHnTQ1ZzdfSL3PHsv1z6UVp0A1lWkDekmx05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82248"/>
            <a:ext cx="3276600" cy="2180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data:image/jpg;base64,/9j/4AAQSkZJRgABAQAAAQABAAD/2wCEAAkGBhQSERQUExQVFBQWFxoaFxgYGBwfGRogHx4eIB8dHhocHCYeHyAkHRoeHy8gIycpLC4uHSIxNTAqNSYrLCkBCQoKDgwOGg8PGi8lHyQtNCwsLywvLCwsLCwuLCwqLCwqLCwtLy8sLCwsLCosKSwsLCwsLCksLCwsLCwsLCwsLP/AABEIALcBEwMBIgACEQEDEQH/xAAcAAACAwEBAQEAAAAAAAAAAAAEBQADBgIHAQj/xABEEAACAQIEBQIDBgIHBwQDAQABAhEDIQAEEjEFEyJBUQZhMnGBBxQjQpGhUrEzYnKCksHRFRYkorLh8UNzwvBEo7MX/8QAGgEAAgMBAQAAAAAAAAAAAAAAAgMAAQQFBv/EADARAAEDAgQEBQUBAAMBAAAAAAEAAhEDIRIxQfAEUWHRE3GhscEiMoGR4fGywtIU/9oADAMBAAIRAxEAPwC7gf2nvSp8jMKWhFioLOAZmQbMQZgyNr41vp77QstWUhnNMq2lTVsXEDqJEqLyInt22x5R6iOhaJcTq1WI95iP3+mAKdJDSMSoFQhIMbkfO3f6YMBrkJxNX6EyPHKNZitKojkT8LA7RMXkgSAfng4MNsfm7h7tSd2p1IfpIeYMMD+ZTO6jGi4T6uz/ADSecSAA24edBgqSYcjqJ0zGK8PkpjjNe4YmPNOD/ae2uq9ZA1MBQOUIMi+ohjckELAIHTtfGt4V62ytdQy1VBgHQfiv/M+wk4AtIzRBwKfYmBspnlqFtJB0nab/AD+RMx8voCcAjUxMTExFFMTExMRRTCr05/R1DvNZ/wD44ak4Tek6wagWHeo/aO4wQyKWfuH5TnExMTApimJiYmIopiYmJiKKYmJiYiimJiYmIopj4cfccu0AnwMRRJPRyRQf/wB6r/MYeYzvoJf+DB81Kpv/AGz/AKY0WIopiYmJiKl8xMfcfMRRTExMC8S4itCmajyVUqDpAJuwXuR3OLVInHzHRGPmIqXnByyF6dSpTp1aa1QCGAYXHVY2srzODfU/obLs9OmiCijcwxShesKCD3jYggD82OqGWUZOi7jfNX8EE6dvkkY1eYTXXZey0zf3LA//ABxkAdhgHy/S6FUgOn9/teQ5/wBACjTpNRqM/wB40D8QDpYyO26ggnzgrI+gM7lartVFJqZQjXTfvqEdJhh37Y1XqSRl8lpEaXDf4Ax/y/fGh4/WJyqtsWKSB/W/7nDWVXQUqpTBi2cheOpSqLkqxem1MgMwlSNQ/jHkGJkYFy+YRKVMkqBUUsJtcSYv7zj1XiHCytfLUz1DTSS+3Qeqx+U4Rca4Rl62bFJ6SlDVjSOmJcA/DHacPHEEZpJ4ZpFuUrO8B4793qGpRcgNCETIBYBoAIIA1SYHf6Y0XDvtJenU/Eph0cgdJiD/ABHdfhF4AmB9QfVX2f5fLFaWXL01qSxhpIKybGQYgefOB+K/ZO+XptVTNtUUrChlIYFohgdTdsWazTmEscO4RhOa1uU+0dOaEq02QQSzBtSixjTYGOkC4EE++HOR9X0KwOl1VtMwxAI3sZIE7W9+948tqenM2uWOYqVKVTm04p6JDKZMgiw38ePlgOlwfPqw0oGZ1WEpVUPMUqXEiSRCksAd52xJYclMFUC69wTilNp0urRGqDZZBNz8hixM9TLaQ6lr2BBNgCbDaAQb+ceF1MrmKaH/AIerqdnV6aqSQFJWSALibEkb46/23UpcoqaiVNNOrVIsGiDfyZUHzv74vC3Qqhj1C95wq9Nf0LWj8R9/nv8AXfHluQ+1jMcwktTZAFWCLkkXM9oIJ+t5gRU32n16atTpsqkl3LaRIse7TJJWZ8nfBNpk2CW94aZINl7ZiY8m9MfbDUYBc0qywXTVRTa51F1Bg2BI0xcRF7bZfX2UKBubAIBMi4tMEee1vOAcwtTGva5aPEwqy3qWg7lQ4sBBJADewBOq1twJm0wcFpxKm2nSwJYwIPe8327G2ARorExW2YUTJAiN/ckfzBv7HxjucRRfcTHwHH3EUUxMTExFFMVZo/hvH8LfyOLcU5uqq03ZjCqrFidgACST8hiKJN6HH/Bp/bq//wBGw+xkvSnH6FKhSpVKqhnZ2U30tqYsIYgCYYWMG+NFU4vRWJq0wTsNQk/ScEQc0AcDaUXiYrGZU7MDtsR3Mfzx2rg7EH5YFEvuJiY+YiimFPq2PudadgoP6Mpw2wq9VLOSzH/tMf0v/lghmhdkmczfExxSeVU+QD+2JiKpWYr5ijU4fTC1KeumisFZlB1KDNp3N48yPOHdHidPU9Sek06b6oMAHU1/Bi8Y8yf7McwaKslWmS1oIbUAJMzcEwvt2wPT9K8Q0M6BCvLWp8Y2IawXY2Bke+F/TMgrVDiIK3+dpKRlaRIclribgMwJ+gDEfTB/H82rUnUb06lKQfmjGPMKRJG0+xjyGi+fVaLk1i7tOW0uCWA+MKFJIuR0kCZ2wXneN5v7xTrVaWYQaGXrR4YsIMKVgFlAFhNh7YBrIB6phJkdJ/cr0vP5nVnqdjpoqxY+9wY/WPngI0VbiiuCpXSGmREkSCPPw4xtD11VqVqjkKVWkQQwIJBBLfMgwbbE4i+tNFPMVIDuzq9KpNkIJ0hQQ1oO0wRbFYHT+VYc2I6Qtd6h4Wz53XMqlIOQfc6IH7nGqzdNYRCOknTH0I/ljzmr9oKHMu4VuXWpFRsWUhdSje0PM7798aOp63y9TMU1WoNIYkyrCIVgZkbyyiMWGZ71KB7rDoPgJXn10ZPLU7SGZbbSKjSfrfB3CsktJsg53NKkpPmaWlf3aMWZStSbNoA9NqQ5pW4jqEyP8RH64GrVNVXLJrAVXX5DlG679zTIHzBwDZtPP2THXmOU/tM+F5rVxBwBEU6gHbaokn6mT9cLuNZiclWWLU61PR8yVa36/vhnw/MU/vdSqCCGpJpb2JLMbxAhdRPt8sIuMlhSq0Z1M2YSoltldCyn30tTN9rYjjDRvVRjQ55/CYetOH0Kj0S9BKoIqHTCjWejSpYiFEt8XYavfHkPG+H06mcp0KICh3p0pUXgvon23Jv9cex+qUiKa3K0nZQY7Gmgn/GT9MeP5DNBeMS/QqZio5BsWKFnVJ8l1Cj3Iw2jJqH8+6RVjwgOZVvD/TKNxKrw5KxFNK1RFqQC2kKzaTsDdCpiLlo3jGn4b9m1esiVhWpBSVLKytq0hV2YTcj5b4yPD675fjj621VPvNUMT3OtpNvIkfXHstDiPJybuBKjQF+qqs/ywytUIIHRKo0xBgarz/8A3AzgamRyGFQHQdRE6lLLr6RpAC7Cbk45zHpbOKrtTQKtFiGdaoBWFUuAp33gEe3iceg0eIMtHJDTLstKR4HLckn5KJ+mBMhxItk65cfHUrEDyAmr9Ph/XCvGdJCd4IgGFi63BeIqXU5evLqJVaqkvpkMToeCAWAg/wAXuZ4yXqDiJC1D97AI3ALIzKY0qSpkzqAS9xsYnHpfGc1obMNsUydRkP8ADM/5oP0xmvTvECmTyS6QCMyQx8dQbb+y/wBIwRqnXd1TaALZ3kSkFL1vm00oXdTJIDUgsBVEWCiAQvwmx1TE3BOR+1OqqiTSYFlVZBsAFGkde8bm5knxjY8bz7CnmQl5NMj5mFA+dlj6nF+YyynM5pnWm4FNFgqDclo39o/X2xQrAiYVGl13busT/wD6jVKMUNEA1AqkAmLrYAteSSSe8nbHFL7TMxsHpsSjwdPcH4rNfY22ufIjZep+G0tVMLSQs001ARbayF1RHYY6yXDaQqK606SHn1GBVVGlVSDcCw1jb3xDWAMQqFL6Zn2WQT7UK4M/htppgmUb2EmGsSWBgRJ9hYXOfaVVqBS1KmwHUBpcydgQSe5YQBcTbG7y+cCUMpMnXmLdo1VHG3tq/bGb9X8SnM0EFk+9Uyxn+B0Y/sTbviGrYWVilc3WIyXqWhTqOz0wHWXIcSzsT+KqvpBjTqAVjuwN9M4Q+n+JUxUpjOGpyiYNRWOpVNiQfbeYJiR3GPUPSvpZcxRzNYkM1WrUUBkXQBrAFwvMI0apGqCGPscLj9kaVKyg1GpUAzTRszp0CpC1O4uFkybT8neIALpJpnEcJTNvs9pFENPM1U5gUAEIyXYAKICkgGWAk/Cb4tpcG4pRH4OaWsAxAWoCCwD6T8WoCSQBcQGN7X0lHIANl6YkKtOmxH9hi0E/2tOFvCy9HLa3ZmenRUET+ao5qz8wNAxl8RwC0+GDYb0SvI+r+JIzCplucFidIubgFgw+IAythdp+hy/aiqsorZatRBMEsDbz8Sr2vH6xi/KcQZSEAEJRoKX8tVKuI+rNb/tg7P5z40PwhUUD3eodJPyCT9cWa0ZhQ0b23uVOH/aHkqxgVQm8awVBA7ybfveRE4acWYVMtWCmZpuojyVNh7zjH8a4BlWqU0dFDOtVppqFJvUeZEGwVRHgAbYH4h6DpUGY0K9em+jVTUPPw1CCDaWBDC3neZwTarSgdSIyWvynHaApoGqKrBVDAzIIABBtuCIxMYL/AHNrknRUdlDMs8hGkqSp6jUWbg/lA8WxMaRgIm6xkPaYkeq32SrzQy5/rGfprBwDw+syoFaQDlJiPBMf8pH74ryOc05fLA/mWq366z/ngLjnE9IDfDryrAD+7b6iMcmo4yfwPRdimyTHOfQrnLUUbJ0YHXlatM+CJKkwfBj9sOPVOY0UMvVYfBVouY7RBOFHD8gaNA02Ms1TLBvqFP8Ar+mDvXtItkWA7R/IjDmE4T+ED4NQRrK44pSp1quTLoCOq3iKiT+pB+cnA1TgmWbNZpHy6MAjOGKDSphYgxZiSxtG36XcTzwBp6YH4JKnwwYbfp+2JneItUy+cYQPw1b9aaM2/wA8JbVPv7Jnhm29UkHoSlWyjOnSOXKkEzzAxJbfwI07bEYpb7M6KJRdK1UM1ZqZDFSuks6zZQfhUd/PtjQcIzBXJVaQMmjInzKk/wDVP0wUXk5VNw5csOw6GYmf7wH1GH+I4kAch7pJAbM8z7LF1vSZp06dNcyborIxWWOpgNEEj8ztfwBOCs36FzCVOQK1N2qaiH0si3VpBALHZSJkzInGtfhFIimzBGamtLQ/ydSSPY/yJ8nAXGs5VbNqaBUmmnMGpgFYhlXTMx1K7jDASSB17peMX8uyxuf9LZ4UdChWFJVpuQ4AjUQD1QTYC2PvEOMcQWmuunUqIoLoxSekhlnUBMAGbwbT3BxsstUilmahmaklgTMEVmRRHa28d8fa6tmciFUrqOVqKNrMoULP1AMe+BD5bKbGEieZHssN6k+0HMdJq0RTLK1NgQykyP1PUZ0/KdsY7hYFTNpUqU9VJayvVUdxq1EXPeQDJ77494/2jRqKgZqVRxTgSVJDAA2B2Oq8i8jHmuS4YlKmlTSlUVKKsUqIGWzGncHeyBvY4f8AY6Dqsoc2q22ix/GOKoeLPmIOj7yauk76deogxImCce2vxKjW4a1WkSaeskTuLwAQLWkftjw/1Pw5hXZlpKiMRpFO6jpEgCSRcEwffG49L8TejkKuWi1RT3GrqU6l9pBAB7R74ZUaH3Q03Fh/K21ZiuYoaRqHIKR4ZadQT77MsDHX3cDKVRouKoAHs6Uh57jv5nGPPrkH7rVZAHp1WNSDcqGLxt4LR8284YZL1ytOpyqgJXllT8JmGHKIMnYFu0/D4wg0ouFo8abELYepssGSqSYWqqUxG511aSj92I+uAuHcPDCjpEIjVKg8Gcxp/wCgEYXUvXdOrypQMdRCgmQrIZU7T+VWB9xgel6uRTRZDK8rlwIgwdepfnEwf++LNKUDaxa3DvULQ8VpQLC9VoP92oT+oUH9u+84jTY0MwwA5jsRY90Z1An20i+M7W9aJVSkzKytTraiAVK2JLATci1pj3jF9H1ZSFI05diGcAsRJIYuTIO7CTFgIi4wsUo30ReIbefz/i0+ZpA5pA8k/Cvj4SSfmSwPm2K8pkwEpkmFc1FYeTUqA2PiARjMZz1stWkaiyClYMRIuo1JY7hmUwDFj57/ACp69RQ6qCTTemaYlIIlSBabzIjtqF++GeEJS/EdAAG9laj7vqbKhhHLeq5EbMCVX/r1D5A4yvHsmHuYDKWdZAvFZi4/QH6Rjqn9otEsWJNnp+5KuItFtSuoY9oNr4SZ/wC0YawHpq4ZpYA6gIEHTaQCGmROok7d6LETXu5RsrVfZLB4cpAImo83/s40ueokupSC4ZW0kgSNQV//ANbn6hceTehPWpoZZaYuqVSDJ+IFReRsBpvaL77YdUftAzHMEUizMHXTpaFIkrBjVLiLMT8JgeGwEklxNl6ElICsTeTTEk7AAwAPnc4X8WyZNOrTGhTV0rRAselRc2/KL2/Koxk6fqvO1DKU+g8t5KgDQxhtMsJEwNUHf64FTguarlHdlR56iSSbVQlTwBIe+mxjzst2ACCQjbjmY3othyKNJwoYFQcvAkTFMaJMbwCGPzB2wv4j6iyisymopJp09pIuWAa3Yc0NP+Ywo4d6KpKUd61Vmflp06RZi6g2mOkK25IgewxTmuD5OlTZTTLPyFq6jLMQjqBHglCuwAIwMNcbKy5zc+nZNV4mgqq1JGrnltpCgyRzAQuxv0sv18HAGb4vVBWucvVXlL8TaYjWSrEFvzRHhTY+cBr6upLVNRaFbUb/AAx+gm09/lhbxPjebzFQU6OYdeYwC0zRgAXMaldmJ9ov+2Hu4XAJF0inxpqOgiPPcLQ8E4vxHk9FPLFddSObVZXH4jWZbRBt9MTHl1bjFRmJqNUL9yCIP64mI0CAicw4ivV+G8VNWki8vTyG5YYtOvUrSYgRAvEnfE4rxAVlSs1MKDl6wChp0kBtjAkaVN474zPC/UrMK9NaepndWpoiuxJ/NsrQNM7+2O+JcUrUzoUcoLTZStRSG6g1oMdrfWcJdQcXHqfYd1pZxDQAZuAfU9pWo4Txv704q6Ci8ymNMyAUsN/dx+mBz6tXN0K1E09BWmCDq1aoKg9h5nGY9G5moHRbFaYqVWcx09BHyAJjbe22F/D+IMKitVLkQQdJndSI07bm5w/wPv8AT1WUV70uhutxxHNJVWwuoeCYiFqsGHzOsH9sHHMD7vUfRIqsqkRPxLQBFlAgDVcAC3btlvv6EZdKTAy9VXDbtqamy37XBj/vij1Hxb/iaYpagKKopE/EQFkkE9wABa4E4zN4eX4fz7rS/iQ2mDqDH7g902y3Hfu6VVbSFqzMjq1QVABm23cXvvgDOesTSZFVREMdYEtoYLqld9WpFFraTE2JIXG8m+YzApAaDUZdMrMWN4Jg2JPbCzJemKzq1d3lRT0wViAxcWvB+E/rg24WBpfnA37qOxVXOwczO/KFveG+qEqKiBkVzRLaQqqJ+MAA+Ole8sTIOKa2bdnpQ/xulINoQAtubEgDTqdSBPwnecYz/d/MimH6Hp6+XTUm5JYoAZAAFjeTY+0Y6ppWpNT6TpyjFGYEjTrJBWJtbXtbwTfBgMLpB137pRY4NILdI3+lts5DK6IWDMs6Yn462sTHwx02N+rbF3Cs3TFKnoJVVWsIliQ5UQG6BJIYbWkCCbT5xQ9R1qQ6GZBUqEDULxAmdQkAhQJG0CCIjBdH1c9KStOmwWojswJU1WUgrMhtJEnbzsIELFCGlo3mnOqlzgSI/wAC32X4HSDIy/d9TTcZh2csVmyyFmSDpg4z+VpxTywdRyxSZWLsQoitVmdHV42vhbkPVVILLUmFSmBBpuFUagCWUsT1yYJNx22UgPMeowA1PS5ldVyIFgzAbn4yzBYG5u02c4FzweSytaGscOae5g0FjUmUcAghdOYsfIJ6tvfDLJ5WjWoswo0BFVFACMQZHcudRF+xEz8sZSp6gotRVuWzuAAW16QVFgDudQMDsIUD3wZk/VdJA9PlsujTUkvIMaQxmLTERFrb3m6wJbDRf+oeHGF4Lja/smmd4LQdcw2hFNOpCwg+Fn7MPa0eAPNqa/p6gUy2hEPOrEElTcEqq2OwuSJ7HAp9U0ytQtTJFWsGGlpCgTaemQWTba23bBB9T0SywG/A0sgsdRXqN9VhqC9z0x32ztY9py5ey2PexwsefqiE4PRFKRTUas46IYvoBI0+4kqADtpx1/sykorslOn+EaYXUisFgXIBGxDLI2vhdwzjKKKSlrTUqd5DxrkAmDCgFrj823Tjs+paTUXGxr1SbEEKAxAkqwJGlAemZj5YIU3jfl2SzUY71/7d0x+40CuYZERkEInQBDMEAgi8RqsMd8W4DTRMzy9Kcvl00YINeoQHZWiZaSCBaThbX9U0VCUgupTVAMjSsaywJGqT0VCbG0geYv4l6oUg02BXVVADSCJLNBME7SZtvAgAThfh1QBZONSkXG+9+6vy1GgAW5aBVymuNCwXqaCDYASDq2xfmciKTozCnIyjM4CqASzGDtbTzREfw4RHiVBKRpsx1t+HBA0qUcHV0uSQ2qRFgDe1hdmuNo9Q81j0LToGLyoZdTjq2lJiZufEknU36Dd+5S2vpkiTv6eyfVEptSJVKWrlUgv4Ygt1VZgLtYiAO4ttKL1zlEQ1jpGnmKoIQeApANv4JhbWg4DzvqxQz6EjmrbqDBdCqBEKZ1AFdukjY4X1/UdaqYIBBbmDoEKYM6Wa5GqIM2aO5nBMa4E4t691TsNsO9Oyc+hcov8As+stQENqFN9rAEFh5+IAdybQMPMrnqTGrUkFedUqIRsQlElO3cGR9Nsea0Q2taVZmpUGnYAqSFBI0/CGAhZ8ib42PBcwi0DTdmJYdJ03GsCmgB2gtIJJtEeJCowmYO7dkTC0RO8+60uXzK06FMCC4p0FaI2eprO2/wDnI98DZfjbVX5akKHpsQZv1OGJ/wBBhXkeIJC6pLAZcTCrYalBJ3+KFIgQR2DGCE4vlFddNBdGmIL9UHUDPUYIe5HhZBbFeHJJKgeGgADduyP4TTkrBAppTokAC4Josu8WOprHyMIuKF0ddPUjZYIpIPxAEAgTsKiadtr4Lb1HRDgigjPCkSHJXTMjwTpl1IAgXIiMEaM0W6culPS8XgRpqgHuZlXna2qxJE4YIYcRSyHObhWQpCvfWWQKR8K+dr+4n9DhxwnhVcZmk4LaUqKzFtIXSrjV1W8RGD24Vmy9Mc4U2kglBsUblsZGkGdYMkXKmIxR/sHmhmq13dwGZjAAIFJTeB/FpFrXiJg4a7ihCWzhJKlb0m7MxWpQUSYGqYH0BH07bYmKcv6OzEH8RXIZwW5jCSGIJiPOJhI4hoEYvRONEkyW+qyNTMwbSfMyP5+3/nHP3946VAHve+Oa7FdiW+Q2/cif5Y7ydUswUsEB/M0hRbuUDN+xx1lx5XT8XrFWWLsQWN7xYCPE/wAha2Ocpn66dS6JiOpFNvk4IG0zvhm+RRRLZrLsNUQjVGYwd/gC7Gd/88cVKQUsGd1KxbTB+t+nz722wNlcrk8Tr1G1VXDNAAggAAGbACBcdhg7Nep8w7Owr1KYdiSqOwA1b3EW+eA6AJ3Me/k+I8E/sccPZoJ7fma/fzbfx4xIHJViK1PpjOmrmy5ueQ+om5BWmE1Se5aL79R84PzVMJk6ekgAh5WN/wAV7z82H74Uejs2A9ZYu9Fgp/skEgT2gT9PbBmdzs5KioMsz1ViPFXVf5ah/ixyOJOGrEWEfK7nBAup53JPsvnCuKquRympTqaqtUztAqx+5Bx1n6iHKZppg1cyY8wnf/mOAUMplX7AqkEyJWpc/ImTjniGXIRULaRzyCT2B0EmD7GcLbOIefytBa3CfKfQpzm+XUqVVIJFLLaFBEmzUxJ+o/fHKenaWnLlqaMv3SpUMKIL2IPzGux36DicTIpJn3k3ZKa/Vna/+H9sKs/6gemqU9hRprSHmOXBn3k//YwtskW3Y90ZbcRz/wDKI4F6Py9anleZTiRVqNpkayAsao3E3/ujycZ31L6bRQvLTS1RnGvUezVBBBMADSLiLe5jG44TnjyKTreMogA9ppqx+Y0H9cZjj/ED93y4BhjUqf8AM5gH5qSe9ow5pOOOvdJj6CenwifTPpmhGX1Cm0VGBm4qRpYTO5HU3ttcYP4XwOktNqzKrjTU6SiEBhqaTqu20A7jba+K8pmBTy+VfVENWPv+ddvckWwbk6q08laDrVwSSLuaalrCf4WEePmMFWJBIHl6lJ4cYgCd27lMG9M5deY5pU4phwOhbEIFMEC3Uxb5/M4XU/RuXVsuummdSF2DKo1TUUsIiCRSLx3OkbAWYZWpqp1kk6DWiARIBWnMfRmI98KeIcQlsvVPwiTPjSKgj9xjPJBgbsnxIneapynCcoBVNQKsAmpUABYB1Cwtr9MmCDfBHHPTeVTnVFREaJpDSAkOTNo7bR2BPtC7ipK85NICdJMRbphB9FO3+uGVbVVSo8yoCBZ31Cox/kJ/TzgyXNAdvIK2tDnETvEULmvSuW5lQon/AKVJqMAAQ2gNIHdi4NhvO03Iq+nMoERxT6xRNRZVepjpCs2m09SxG9gccVs2QNTAwuXo32uNPT8y1P8Ab3xXWFU0qJAMCmim3hgAR7TTU7dxiBxBO+agYHBt84/6ojP+jqK0Kx5dMFULqwUapimTA3AMP7X98Aj0tTUVYSnNHLpqEC7uSxZZ8Ku/tjTZyrTSnWbTLrQABI/IWUBb23F/7OEVfN6FqTUXro0l1Agzo1K2xO5UixIvvsSPik5Km0ue8kfl8hr5shOhVEqOnWFq8wjtM7YBfg6LQVyAyJk9QXY6qtR2Vh3BChhOKcj6my9NKmgwG0shiA2pXUT1WA1AkXjV3wE3rPppcqmmlqH5tkalUY01YxJ1WBiLt9MTC6bbsikZb0XT+ldb0f8Ahx/T1BEnqp9A1ABtgNVzffzh7wb0yjZZHemhd7FiBInMIqbjsqtB7SfOAaHqNatGmwpAVJqpTlgrmUYA6J1DQ4Xq7w1pEk/L8WHIGsCktOnRZpaGUo7SDeN+r3thjm4YE7hKxF995lfKnC6Nesxp0kVEoQR0qNT1Oj68u4Pa19sF5fJUfu9MvAFQsIIFlqOJFgPyKf8AEcKctVprSd2enL1KW7EdMQgYgkaVYr8ivVMxjuvx/KUxl1LoQumQCellc6iS0WLEggTB9hcIdH071RENxGctj1R3Gcrqps+hVYs7GSJmRMGbdIAM3vFsGUswK2hpB1hg6A/EzVE1Xnp6dJg36pxm+MepMmf6FatVkZgFBJB2qF4BmSwA0kf4Yx8TPZg0gaOUKhACr1isy6qEMSCZCgFhYwRvGDNPDcoMWIQFoK1ValRGtKqCLjr1M7tYdmdUO+EtQrTo6iwuqiJvIdGaLg7dJHcwLYuznAatQM1XMsgXWAtKNBCsrLMxMLUUfDNl98BZ708pNZk1M9GijrzYaYqkaZNzNNV3EamMntgQ0SBO9lMDyGk6Kut6yoo7jraXZpSoAvUxawIBETERv53x9x5/6kBGZqa6XLbplA2oDpGzdx3HtiYMUGwqLymS1mdtPIQCRJIUb3EljImd7WwdkOBtXIIWFEzaoSxAnTKoYkDsbDbtjQ0OI5MHVXyjvoXSXaodJsBs0L7C5hd98C1s02YdmytBVooQ0U1FxEw+ncQDa/fHVbOa4NUzYaK2rlaFIMzZCjoURL/eJBItrdysQN1AveCNyPmuPJVADlSCCspSQzud2XVuF2fYbXJwOOMpqmvTV5WFXYKYgTP4pCjYBv1GAc6y1AOVSKLAZtCMWb21kEjVa67dvBPzSYJROZzAIlQTfUSSoYz3t7zIEjbzGC8xwKnpGvNZcHQCUDMzAG0GEIkbQGt+mFVRgoBXL1FJAaPY6oMkEkWN+8HxiypmTTYO66amoxpa4Km8Dzq3Mdvli1AICP8ATzrzoVwXZXUWmSVYDc99p+WD8vUV6WV2BGZqCSYmdBHibsPp9cU8K9UZpsxSBdnl05ulabHQGEy4AP8AFuf54ErZ3M10pIrU0qisHUMQCGG0uNiLE/2RJxi4injknkPldPhKppwBzPrAT6twQnLIrWAqNBgsoXUWA0gyZsbC0n5Yu4/lxVJVaqqoeodRuKY0Am3cb3G0/rmuDZzOMKZZdVEVQrAVAQBDtUFzAhF1ETcr3LYXNSzDmowpjRm3fk9QsNbCJneTH0xmIgzyP9+FuaZ/Ij3HyttnMtzqVQkjUFMrcR1yWNrSjQJ7Pbvhd6i4JITSs1DTAqfF8cKpMNDTDbQNsIaTZqizmq0hm0NUJLMFIBYSTJsVP0t7X5Nqoo8gw5RaTtf4leiwNyO4dCfkfnhGGB9Jt/q1AkOk7y7LX5emlGE1glaNWnpm5hgxAj+Gb+MYbOstRcoVqEl6r05BAjSaZgzbT1jc7fLFGVrtQ+606rGNRrAgdQWsmkofaIkTi305wI1aaUYIFRiEbc3qquoDyAPH85w/Bhdjnd1lFQYCzei0lXLnRQpAh15dcqwsvU8AguBclQoEXnzjjhuaUUwjOApasqMT/DokgEDt5j4D2xl89whsvQpVphqqsSJWFAdgL+IXV9ThtnPTdQVeWjFiidLWA1GuEJI72d/qZ7YjnCLnM9+6lNsEAaD3gfCe0uNZTlheYSaTqxN4ZlVSCSBpClqQLGNzYxfFL8Yy6inl3Bdk66kQNgWK9wSOZ1TuVNiMU5X01TVUZ0VVcU2Mbkmsq6r2AIJm20Xm5Y57gKLljrh6rcmmXjqJ1uSTG06gLbx8sLdUZM9UTaZy3dKs1mKNY5hvu1erzOQD8QRlilpQso6WOqJneB3wRmeIZmnzAMqqBV5hpqFUQqUmaZJJCsxAgyVY76ennieRTLIagXVy6jlAZNuXSMTO3QRE+Po89ScQSnRdFAXm0VKgDaAqgeAOkiMWagLQRvdlTKbg+N5/6s62Vr1wUB2kM9yvRVVlGmLsFbRG/S3tN2XarUC0zWqs4KVBUA3SqVuWYmQGDC/8W17NMvxGnWpGrMHUChPSYY0qesgCxKvpI2nYWEdZOKioFVlWrToOumdKhFXRTJgiCWJ32Wb74EuzgbuiF4JO7ILKenMw1GoXMVKg0CZ+A8mLbTck95HbqxVxPgopsyIAaYqGmpInl0wRzJJMmWrlheQVsbW1KZwisUfpKqCLWEkncWhQoBY2GkzhHnsvW0bXrU2YgTA1Orkt2vERvhILick0QPuPL1Sr/dym9XSynlvVZQPhQltR0hl6uhQgI76j7wr4n6YRctVhV/D11adQN1yrQVZTMqRNhEaQfM6Tha1NNJXULy2cyxA6gtIzG4sGEwbTijN5A8uodaMrUqqpEajOoLB0iRJDbmcaqc3nQW81mruiI1N/K66pelqLUwWpuSv3d45ogioizYAWOo3/ANL2570RSD0k/ECHmakNQsQnLV7GZADkLH9UGDJkOh6kDMcvdKopUEMiR+Eo1MGmIMagT2F4jDzN5r8QtqWVotTBZgsNoM2Yi00wJMRDHtOAcXYoRsaMIM7yVZ9H5cU5KaTpUtcsDKFysMSNM09I7gHfHzh/DsvzKgFKmVarVQgrZVKqSASD02+HYSb3xTT4/RCuDXSyj8wMDlhRETqmWFvYYV1eN0UoqlPUXJdixlFUuVFyTqJU9JEGO5GI1rySqcWBoutXQzhakiytOeWSbTCwryWBHw6R9exiF751jSIQy/8Aw6+6gS2qO8k7X2OEGX9Su+kpRNQBdwGOgKYIt0mGZHNzPRPYiUOB5qoD1LTGim+lTeQ4psGi/wCTSZ1RpXxaFmjj8qNcAZaPhPciNTGmDIWmYmTqZuVAJO46ABHYnxi7P5UgdUdVFQ5PkVNW0+RF4necZt/TD0jSbmknm6aZUf1wCexjWTHsB2JkjI+kWrGoXrFeqstkEkC+zSd7eY8HEa6m0Yp9FdQVHEjRKfVfpGvVzTutNtJFMAmZOmmqzYd4nEw5zH2ZFjq+81RqCsdtyoJ29ziYHGBafRMbkLD9pfmPR+acByxQOT0Ex+UT+s9u1ibY5o8Qy+WARMnl69ViKZaq7ViSB8QnpCmCYSNh7Y2PEeJ6ctSZCHdKaaqSOjVW6QGXqploYAA6Y2IvFllbjaU+Wpo06C5ph0kUop91kA61YyOkiNQmwknrCcK884/WSq+E8fq1VdMvw7LjQrO7cuKZ0gMLwTJE6VJBNjIE4nHOLcVpqFqVFoLqABRgXP6NKg3NxsN7AYBr+n2UO1PMAPrOhFuxJ08sMwkgBVBsBAIssgC/L8NRFRmLVtIF31WEyxjSQ4O+8mdhFmYAbpRqkW3+lmq9e+pnZy53mYtvZbmbeZvF8fWqqz/0ZCTJLEfrLAASTE/pa2O+K1dJIApU0DfhlBDMb9TD4rTtte8mMTKZwKhDBXNiCaM7kT1arEeI7wRO1gIy6VYnEakBaCPpLagDqDX7zpKjdSfmME+jso/+0MuSb6ix1DqHS2wYWgdQ/wBdldSiKrMeqSQBe1hBGqJ8WtGG/pTKuc5TJ5zFKgaFpyoEMsu/ZZPa0W8YB/2HyRsjGPNN8vnUo0AgILvm6pPsCrU5+cf/AG+Lctk10cKWyxqeJJ7uwMm5JOn2k7YXZzJBXEU61My+sVouWWzJH5d4/wBZwTTr0kXLnlmqRT00zqIZGNWpeFLA9TixPbcXxywwlzhvJy7L3NbTYRrP/ID5XXqdFOWEd41H30qP+lR+mBvUeSWg+YKsS0UkA7QlIof16THmMEcVy0cym6uY5EeGF1IAtc6twfri/PGm61AqMC9VdBY3CqVDIbnZiZIJmNzjM1rgzp/i24mGoN6rD+pctzqxo0w/SFpKqrJMAxB3MxIGNR6coVaeZoGoY0AjTpIi5ST4soJ+XzwfwbN0KH3nm0r2LVajBqdi0IFvpKi9gSSTMAYT5vjb85nASqanUqqwBRWEwZ3gtAIkWEmTpHQe0uptAzj4XLpuis/FlPz2RvqnLh3o01TmoiJaCRpDqCzXFrGZ84P/ANrU1zlTsGEatiCa4Qm/u/yJAOM1nON0jSVab1CXbTUbUFZdTTpAIJ0KDqsZJAmwwXW42orIFpa+hmZmJJswcxCCE1dWnVHTPck5zSJaAeq1+IA4kch6J7UqcqgjOxJX7uIIiwrO3nuukTN7HFmYrsUULcpBB8nlOR+nxYzFY5uojNDa6TsVYlF0gwwOgkmAsRHwgL4OO1yrVq+iVVayBGElgSTeU1BZsh022HiQJ4durlY4h2YaneYyS1KWYSo+nmEENKhVVYDhbzJVCZNriNmwpz3EaTr11dZc1lpwCVUM5NyNgLhRMwG771J6Z0UtT1XZqLFW6TB1NUUsC0ah0bTM6vOC39OUqYrUySWVqRQFrrrKEmPMs/6H54Z9LW75D+JQxF1s/wClCZTiFJMuKOpwyugEwNB6XVZuDekp1gbSSLjBR9YKVVkplizLTZCT06dSjQoJUCSZbciAPGCcplaaGoVpU7UKTEMJvYFZgSCRvY4cnI8ytWBsGXLGAsQW0rtv229sQuaBiQ4TOE73KVf7x5uoKvKy6X0tSkWgNqX8ykgNJJve5ABjCmrlc1WZHLn8ZWKHV1Lo0FT0hdPkKOmZt50/DMworopb/wDHZiDvIVrCe8NqP9nFeSzSF8sLiMq7DYXcAgCf/tu2A8XUbzTBTi3kkY9OHRULVW1DRWBjpBMK0gksdUBveDNxj5l+DJDrLnQzKLkCW1PA0xtoFja8YNznH6Yp1l1gzQy/KIEqVBGuW2mYMYV1OLVGy6U8tTVahI1Bo1VEVHDMA47lXvAMHuMFLyDBULWtiQknCPTtTMksppoH6bliZ5ZqmfdVAWZMEj6uOGejjVpisagV2ArQtMA3cBV/vWYG3xbYE9PJUXLNUpOFA5msEnblLeT2hlEDx2xo+FvUNLLBFIK0spLTFxX6/wA3dKer6R5BJzqmQOoQRTsT1+F3l/s6pIqh2d4NRWIaBEwggQCSwk2v4gY6y/Bsm1RilIDQ1SNUliBVCLHc3NiZM/LB9POa7yNbVFBvaRUeoOkXmBdTfz3whPFEp1A5qrZaQC3noqK7f1TMFbXm+MmGo/MlaJaxaTK5ynSVFUCpLtbY9VaoWPgxyIxmMl6heaVUKsNRqFfkubpuxJ9xqP1wHn8xpqlaYqO1OqxYhCepa9V4OkmV6ytosRti/h3C660AtKgTAbTzngiewUKReTZrbzIFtLOHgSd5/wAWd9cTA3cf1POMZsSsgxSpK3xDUWB07AT2n64+LxcpqchhyxmSDpJME8ySADaAT/djGdyFHN5mvVDBcsaeiVYagW0x8yITVvE7ReXacEqctk+8gF10lkVVYCRsQZ6o0lp2+c4JlBoZ17oH1yXRol3FfXDmpNMMUKU9MK/8C+V84mE+f4XUyz8pcxVYKqGSbnUoY99paw8YmBwMWgOdFgjcr6op06ZVKTIQxYkMRqMwSSoBuDE6p9+wpz3qapW0qVgAavxJdVNoJ1mPhtaDcXONLlPs7ydyc7Xqqg6wlSmq9zfQtt9p/njP5lsgSRl6dUm6mrUrmbggiVJVVIsSx2ItvjqhwyXAc0TK2Po/IacuxqNl6i1mR1NBEpjwQWVpZhCza0fmvj7U4fTFNzUQhxreqlarNNbs5chFSbdRBWw7ADAPpZTVocjlZV6VGCDTbnSdRaCutIPUDqB3BuYjDCpwTK02hskxCqet2QyNR1GGqFiOom82PsuByKAoFfSpcOWqUuZoGlUfTTk6iOkyYBVouPzD3xn+L+na6kKv4tQgdNJNNMGYMm87EC94n5n5r1HUqZqpTUlaLKNMSxB3t1Iyiblm77bA4WPw5y2s1C66g7wbhpmLmB4ML/lgxKHIq+l6ezUEs1SnTA7MNK9irU1gEsDGmYPnAdMJQrLU/GqXBU6dJZhEHoIYixMN+mHGX4tXga1o1kYnUCpTc92sxNvJG1othVxuvULqKCkIQToeHC9UgLpDewJBnsfe46KAunNMMpxGmBrailKmtywclmJ+agRupJIt3NsdUaqO1N3ppUNN9a6GUKY0MhZKd/jPYmSL7jCWpxh+imX1AEadKqo2UXAUT8JbbufppeCl61OvpkqKL9FQgSwKx0zZTAE3ADETvhNRgaC5aqL3OIadylnFPUuaJTTRNNRVDMujZTBBmp1CdUH5nacLszlMw3NqXW9OoJdiWUoCoG0+4Igbd8bLieV1V66awAuXVBTN2PLNKX1CIiVG1/piuhlpo09enV93B6WJE1HEXJMwDEyT8yTjnOqhotvPsuu1mM33l3WcynAneotTmWr09P8ARlSIIBkEMBaTqv8AARIi1v8Au5TSjknYu2poqC5lRBKhVuRBAAW58m2GfDaJ05YyKYnT3N6jMCDJBmdibdUAbYpz+dISgDdKJYHYzpAJFpG1oN/btiy4uJGk90LWhoBGcfCHrenKVJc1ophVTLo6SLgsEMnUC02J3tcHDnMUVpCroWCDTKk6iZ5CQCWuQIFyBu098Bcd4uFbOqrIddGm6RsyGdMewB298E+o88zq1ambaWqsTtp5AINvJqKP/GM0mIO8itYaJB/PpC+8VOmpmi5AGlSQDbUUAIAiPykm+wFj2pyVIfeMs0FZ62vYQSb22MjfyMBvUas1RulabdTKx6vw+WCAp36ZmdtQ7tjrMZCrrLV6qqdMq3YhWLRfv/R7W+YnDmBzhO9ylPwslu9PgqzM5kfd8+4UEiuNYAu2lXdQf0iB59zgHjnFS1aodRADIykdxzQgP/Kf1GDRk6IpZnUxmvXpvUWCNJNN9N4NjO8QIxTWzycyKTqj9WplBZ4BZh8AkRqneRf62GF8QN/ShFRtMmTz+f4r82Kut00dLUKIMwIdWIE3nqUsbYaZbMU6LioW1MtPLbXhFcAnyfhDSRtJtOFNPOLUFSo76RSCzVqfhoxf8oXpMjSfiBsfbGRr+oqfMADMURlECIUJABv1MDABBIta04YygXCDolVeIaDIWjy3HFCMyAENl6iqQpLT1KqybgkuHO0iw9hatdwtMOmgrzKOskE02iDdZAIDARuA0bxhLw/izxURRUqa1KUmAYmS9NpECZ00oj3OH2QyNbSUrMglg+lzrcEKRAUTpJBJuymRuLzp/wDnA67/AKsp4ok3t/I7LlFJZ1UFVIQqxEhaiwhsRcMDYeCLCcW5/wBYLl+UCtSq7SC+nQG3vp6tW4U3A6cKHz2Wyp/Dk1Qelp1sJ36V6RA7HUbG+KUornuWhNSm9R+ligg+DqJm5EW22wTmWKFtS4LvJO/Q1NquXhBTUKxk6SWJ6ATLdIbSFtYEb+79uBSSHZjACg8zTqElrhAQIMR7SLd8Xwn1j92oKuihYzep1kmDqYAbWjeYA7Ye5T7Q6b01NSm6EyBpIZTEXGx+nyxBSm6F9cgwFohwHLiNctcnqIYi/wAQJuGBXc/546bh2XViy06ekkEagN4gGbX+Xz7nFeVzhqprpNK6ZIsPnPg2gztvGOsvxJaqKwLEASHYEE32hwBEHbY2PnEDYQFxN1zlazIHpqoAplVUCfhKKy77bn9BglqzGSNXgGbbeAY+m8/LC/hikZzMDT1MtF1BYQI1pqMSP/TBkXvHexFGvU5tcEEgVFYXuoenTMBY2HV/3vIAjJG5puUHlnjOZu0iKMkgmOljsAe0798M3A1GakSAApA7e1jP1GAaCN98zZANhQ7/ANRv9cFUagOqZseoKdWkxa8X3/f6YjftCt/3FZT1g+nNutzC0hINjFJL/FiYnqqjqzLEGxSkb7/0Sb++JjPZdBswElOfV2JFJABMAgE2kzJIg/LfH0VmqAxqJuSuqSfYKPnecTPZxNOhWU7Ce3sNptb2wsqUyv8A6hPkAftMD9hjswvNAkpvlfTxpuKnWjiSNI0m3hgQRHe4OHvBvUK0unNVqhPUqhQpK6gQWclyasTZXBgmRjD1SWIgybCIOo3tELP64b+mKB5pqVWYCmH/AAoBdzBAQLy2G5EmLe+2BIGqK62GY4dTOo0swKmh56qTFQNgTpIBALMdWwgiJwrladdQpSqSGaqQSqqAYgWJmFbfp9zaAOL8e06BRBdiillBVgr9UjVoAYiSJVV0lWi9wJmKtOpTQVabvUAUFadQuWYHuDLghTALEKJMb4Ao2NKuTiLMzGZYNCaAAQDAAhhOqSBAB3xxVKdkPMafjrSTuJJiB1KRYb+BBx8yOWpsBSVCh2JCSxBaJghR7HURsYk2wYMv92u7FRdlXSuto1dOoAkTqXYDsJtJrFFgm4BmVWOIJSdKVPk0WJUs7BiRbqBkkzMKNhI74aejs1y69am51O+XqGodRPwnUJ7DdheIkWEwM6vGyC4Rm1aYRiRpEC8J5J1RMGY3xWeIZsvDpWOumyIQjarkMrBQBIlQSLWnbC6jC9pa7VOplrHAtC9HzGQ/4tma7MtQAzcA1lBtMEfhj/D2vgA5VkyIKQlRUpqm8ALLA+TYD9CTHZbn+I5hkOY18oGi4EwSjisXOtfAD6dpjwTgat6rpHL6F1aKtRl0ioxb4tZC6SGiKgUgEdP9nHPFCCJ3E910jWJBjeXZXtnX1rTCwoCVlKwDAqFYDSAAV1kO0XCzGLaYQ5arqhHq16lRFDKw6qdMMAQSGAIMH2AgbDIcU4jXrhUJ5FJQEVKY7A9K6FgWm2sg2/Vbl1bVy2qNT5XwSSfiPkW8bDDHNtAVNgmStPw9RXWnpBK/cqSM+m1Mq4ptP1uAYsJG5h+2Zo0n5DVDXoU8py36YDgcsaj4OgkQP8sZd+OFqdqiKzwNKLGnSu5EKoE6jAn98A53KF0D88DoAg7kaFYkQbfD3nYgbYIUZMIHVxhE6W3+Qte3qPKolI06bO0tqUqDUUFI180jSVPT8MGxkXOMhW4/UrEoxJJCgfmMzI2k+0Hz7YFTLQACS3sTM99pib3vjR+hpFV9FNdIABqFFmnvcEtpEzfv7xvrZQDBKwVOJc4x/q+cOrVStQcurV6qbiFdLy+kgxf4jaSL98O+E1M2vxAU2gDSQuoytvJA0ECT72wybiS6SahVyoQX+EfJysQZO2r2IxSOMgseUATJ1lBCxfeoxibefltggYskuBfcJfxDhFeryywp0zHxMV3gxpi7GxmD9DiujwRQDUquzsJJC9CXIvOkOTO9hP8AIvOvBD1X0fm7yxMwpbyYFo/L3xmsrxTnVmCrVYpIA1dK20qxEEBiTPgHba8xFEGdVqKFBhTY06QABi7aZ9izHWRf8xAv+qrinC8y1QU16qekCKYCqX09Q1G5AaVBsT33upr+rglUa6SsoPQHZitp7aQC0mZsPa+DeEera1QONK6TdVFMkaRMARDW2Em0HzGBc0nVG1wabj5XNfg9UB6lasaIAuqhQBCsLQYuVKiASZn5rvTmZpvncmEey1kszOTc33t/yjH2q1VwFqKTT1QuuwB8hWOoAT2t48YM9OcPAz+X0GDzqZgkQBqGqBNrD/KDi/Dhpvoh8aXC0LL0sg9RaZ0fEJBMgCB3JtEjz++HmS9Hl4Z2InbS36/EDiyh6aDUhUbMPTUlhpgaBBIMSbifA3w/9M8MUKEStUrLP8DATcmCBHbv+uCBGEIHh2IxzV/A8j90DCkCC1mtqZrd7EnaQtx7HbDThuUYmogIVVYQl1YKw1Aav6slYMfD3OGWXXQjGomgCZaVPSBvqsBabHafacZTP8eo0ahTLWMQWjpjVqnqOrV1MNW1ye4hLjiNk6m2GkFORRZM1SMkCpSqoWJ7qUcDVcgxq/Q4pzxFOtqYsqPSklQTqdSVvbUSVcd7xN8UcIyuZ5lLWlQ05BLltW4jV8ROxk2NvlGLKnHaqsRUoPT01H5ZqLAKsoF2J0lrEwG/NHacLc0zHVOa9p10XWbc0q9bq/PqgzttBuN4ifHzxS3HRSQs+0QxJNriBAMGd7REe+AuGVKjZl2rKStRtbSuoBQsM0LKiIgXAmOwODuL5yhTqFdGim2zEAp/eIAAv5w1mEANOiVUDpxDXRD1eNKx1M8kxeCf3Aj2xMLTncqfzA+6zp+kYmNE+SzRzlLOF+jq+Z6lQKn8bSq/Q7n6DBPCcrSo5t8vmadV1paplG0FrwZEMAY6TB1EgRecMq3qaszuGzNgC2hAADayqxA6IG5ZSSSAcLM1xs0igpfirJ0qG6jJgkAE2lSDcTMWMkiXlWKROa54vk1XMB6VlZvwxZ+WzBiFRaZAEHfVcFdwASy5csXRjVYWJ1Mdd21HrmSAS7aYCkm+5Bh5USnWqaD94cK4Yx/GbBSzMUpyLHSCOmYgCL8jwgNVIdFICDTywalVQSSJdk0h7mS+nSDsMDJTGgNskvB+FqFs5hl6iiVCJMyhKGLT8MHYbyNWpocERUPLpHWIM1LJpjr1GDHwggbm5MgY+1OI0KDdVau3LAVUswQ7EHszNAvJ+o2W5j14CAmWpsandtJJF/AG8wJhe2AJTMJOi5zvG6vO00E0UxAUwEUgRJUtAY6pAKrNgO0YT8QWikvXrEsdUU6SzE36qjXG8doja2B+J0K7EvWLSJsSC0dyW2AkxuSbwO+AUpUxfTr33gx4/wDIjBNxEWUcGNNyjKfFk5irlcvqJIC6izsSRsJ6R+lvpgLN8fzPNPNPVsZgEjaCwnzG+HHp/iSZahmbTVqDlL5VWVpIOw3EzvpHzxms6D8TFYOwWZIt5AHa/wDI4zvxF99FrpFrWWtK0OXVGQB3dz1NBISmC4AJ0JDGQo/MottfAXLpL1AKzzHTABHeBtB/cd8KvvJ/K2wiNhA/njmnVYsFMsWNtImT8oknD20xmVnfWOTUwGbquxKKoCRaFMeJU7i3jGm9P8LSpSOZb4qZQiYhmMBwR5BIIA2vhXw30PWYzWIop3Df0h72p/lPsxUYeDiFOqgy6Dl01pl6Iks5YOoIqHvPxSO67AYTxIhoDU3hSXOJcVmMl6dqVmqhJDUxsNmv1KTsIEkSb/XDfIemwxHOqL40U2DMYG0qSi2m+qflj79+rU6S5dFPxsBrkqZMQBEEe/fDDM8CoqkHNOjsx1VQVFz2AKxHvY233xqbJAgLC8ta44nfK7r5mhQpkEIosV1w3i0Fd4EX1W2IwPV9UCoRSpJFwql12lS0hBAAjYd5nGfznpZVqA82pWWxL6k6hElVCl3n3gedsPuGlqTUKtNxCqiqGWHdJEBV0qY3JJYrpUAG84qCM7KYmu+2/VG5XiVNk1GmXqLEsZYAqRAVdJWwJ7dhJE3YVMwqJLDrcDSgKKLd+owbEgmNrGLgAcbzzJan05YamamtMAKdRkGDHU5NosGEjvhBWzdPNEuVDPplqj1KkASwCjqIJiLAECYCiJwLWzCNxNyUyzObbMkU26FHfUTfsW0AKbDsCO8AycUV8rSpBkeo7kX6aYEiNwzEkWHZTv3iML6Wa5YKo+kRujkCf8Pbxi/0/wAHfOVdNXqWTqCPdyR5DAwLFtvbckOMMFkgAvd9Spy9KhqarXoVTSJApUj1M5PUSSNOkAQJ/rDfHeY4u1NmSi7KTKlVXQPkAtoG07jzjU5mnSpVBRL60ognlwWUns7g6VPxSC+rsScK+OZ2jmJqJl15SLdwp0ySNmUxb9574W0mZKa4AiBok3Es5VqdTLoIACkKY+sk3km83wb6ezdSlm8sagCNrpkSD8LEDpMgwwPed8ThHC61QrygaYeFRkCmx8ueoDc98PcxQXKLTCtUrVATzCR0AoTpEQxDCJ3kC0iTBuIAwpbQTdD8LapTqVKbK5XU94vTHMJ1RIIBmdUHexEnDujx6nRBWqxqlRtAmxnxYCwgk3MS2+Mtx2ocxmTUsqNBZTuCFHa0iRPywG2ZUpzGMUtJBIiXkgfMXA9/lhAa4tErS4sDiRqmPGfV9bNTy+iiN0P9HAvJjdhva3ywj4HpqVy+og0yrWAljq2k7DpnvA+dlXHM0RWkXQrpFMSBEXAPnvt+uLuEcPYgmnUpEVCLFiHn+EgiARfvi3GBDVbBJly9Czf2jAFvwRVvYKSoA8SffuBhXxb1cc0KammqLqgpckg9jeBsLgat474QDhdQFgKVViBJKqrQPJKv+2D8vwNHoJXNRI5hRgT1IwmelbzNh1e/5hhQxBMLaWYF1e60yhWiqUKdZoZQY1QbTIl1vsxiwxQcg68w06zUIkaEqMxQ20gDmD4gZuD8sVZ3hBVmAUV0EndyCCoI2FiF6pPbba9FIoVDKQmkgWBdhABKSxEGYkjUe2DhCDOS+11fUZZAfFR6Gv66qRP6nEwQVrNBR6OmBHWgmwvHVEm+/wCm2JgYV/T0TOjw1abmnRUAJGtm+CZO6RJlYsDABF5mOc9CrNWojU7dKI4H7sRFpA07knfExMNix6JQMuA5oGp6mIUqg6JYgEk6ZvsTB37jAKcVr1iSp1D4VUGFEAsbEgCwOw298TEwkPJMLU6m1omFXlBSbStSu9V6jQURSFECYJYqWiReR/nhzwvN0qlI5ejSTmU0dmqsq6XOtVUcsg3AazN3M4mJh4aBcc1lc4uMHkk/qVOXmCT1FuoiAoAMgRc2IFvHgbYVtm2Yxpj5H/U4mJgqZJaENQAEqzK5Z2MWNwBtJ/Www6rekqgpy7opM2qFmJjwFBG53JG2x2x9xMSs7BAGqlBofiJ0VeV9L5dGU1Kr1iY6UlEExuzAuRJiwU98M34/QyaHRTWlU1RFIEEjvLmWPaxY4mJiOtEKw0OklK141ms1q0fhJIBZSLTt31T8v1GG3p/gIRqju2pkollhYg619zNgwjb9sTExVVg8MlKpVnCsGiwRvG8tUaixGXqGkFOqqr0w24AgFwwH5ZgkRthBQ4ZTrcpKiiSzKOpyGYAydOoWEd2/TH3ExKZlt0TxDiB1+US1PL1M7l6Lq1UGpSWASlNVYxZBc2g3YzewmMK/WvGTVzJEQU/DJBgSjMIA7j6bycTEwBJmU5jQBCTU+JlaQUCALGLTcG9z4HjbbF9LUgPSeuG/L5IEAGImbH9sTExYcYQuaJXJ2u0Enx/KJ2953ON16f4MaGXWodEVcu1QmW19R1INQBiQqAxO3bv8xMW4oWC4TDhvD8nXY1BSVqiqWNVzUdCRMk03bcN7R4wVk+H1M4Oa1RqtBUYU1OlVVx+ZaaiCQAQNUR58TEwkmITi3PoVb6QrUkJ6y+ZYC7Bo02svUw3sSxkwIjtnvU2YSpmWakvbTF1ELIa0xB8QIxMTDMEVCUIdLAIQGVdBU+GZUBhO5sSRbpIBFxuMB8WyfNp8sEjvfwDebfyGJiYaMksi8p16IyyZYhmXmkrpFTUeixJUIVMagBceAJ3w841x6ijhWyKVAQGd6vLEGJFlV2PmcTExHCySLvkoTMcPJ6uRl6RuVFMMBIte8ATayjFHEPT5KM9aknLChiTAI/wMSINrA9jG+JiYDMI5wuS+lwxGLnUWKkA6lASCAulo6mNje4v2xZQ4VSljpkSCIAhQokDSfBBuIJ1CRviYmJCbKJ+9UWhgaqyAYVaQW47AoTHzJOJiYmIrwhf/2Q=="/>
          <p:cNvSpPr>
            <a:spLocks noChangeAspect="1" noChangeArrowheads="1"/>
          </p:cNvSpPr>
          <p:nvPr/>
        </p:nvSpPr>
        <p:spPr bwMode="auto">
          <a:xfrm>
            <a:off x="120650" y="-97790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199" y="1528618"/>
            <a:ext cx="3276601" cy="2180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126" y="1447800"/>
            <a:ext cx="3398049" cy="2261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126" y="3982248"/>
            <a:ext cx="3445674" cy="2180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430337" y="445294"/>
            <a:ext cx="6189663" cy="6397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it was started….??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786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2599"/>
            <a:ext cx="7398070" cy="4159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07473" y="228600"/>
            <a:ext cx="73980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Smart Grid: Creating Jobs, Saving Energy and Cutting Electric </a:t>
            </a:r>
            <a:r>
              <a:rPr lang="en-US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Bills..</a:t>
            </a:r>
          </a:p>
          <a:p>
            <a:pPr algn="r"/>
            <a:r>
              <a:rPr lang="en-US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-Barack Obama</a:t>
            </a:r>
            <a:endParaRPr lang="en-US" sz="28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6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543800" cy="4525963"/>
          </a:xfrm>
        </p:spPr>
        <p:txBody>
          <a:bodyPr/>
          <a:lstStyle/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কোর্সঃ ডিপ্লোমা ইন ইঞ্জিনিয়ারিং</a:t>
            </a:r>
          </a:p>
          <a:p>
            <a:pPr>
              <a:buNone/>
            </a:pP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২য় বর্ষ , ২য় পর্ব, ইলেকট্রিক্যাল</a:t>
            </a:r>
          </a:p>
          <a:p>
            <a:pPr>
              <a:buNone/>
            </a:pPr>
            <a:endParaRPr lang="bn-BD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রেনিঊ-এবল এনার্জী</a:t>
            </a:r>
            <a:endParaRPr lang="en-US" sz="3600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4800" y="6858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সোলার এনার্জী</a:t>
            </a:r>
            <a:endParaRPr kumimoji="0" lang="en-US" sz="4400" b="1" i="0" u="none" strike="noStrike" kern="1200" cap="none" spc="0" normalizeH="0" baseline="0" noProof="0" dirty="0">
              <a:ln w="1905"/>
              <a:solidFill>
                <a:srgbClr val="78B83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6" name="Content Placeholder 5" descr="solar-energ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540" y="1752600"/>
            <a:ext cx="7799060" cy="42672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 ফল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n-BD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endParaRPr lang="bn-BD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সোলার এনার্জীর ঊৎস সম্পর্কে  বলতে পারবে।</a:t>
            </a:r>
          </a:p>
          <a:p>
            <a:r>
              <a:rPr lang="bn-BD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সোলার এনার্জীর গুরুত্ত ও ব্যবহার বলতে পারবে।</a:t>
            </a:r>
          </a:p>
          <a:p>
            <a:endParaRPr lang="bn-BD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7945-D1D6-4167-8E46-FDF1917BBD93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09600" y="2514600"/>
            <a:ext cx="7707745" cy="2304473"/>
            <a:chOff x="1246909" y="3639127"/>
            <a:chExt cx="7707745" cy="2304473"/>
          </a:xfrm>
        </p:grpSpPr>
        <p:sp>
          <p:nvSpPr>
            <p:cNvPr id="9" name="Rounded Rectangle 8"/>
            <p:cNvSpPr/>
            <p:nvPr/>
          </p:nvSpPr>
          <p:spPr>
            <a:xfrm>
              <a:off x="4066309" y="3708400"/>
              <a:ext cx="2286000" cy="4572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Wind power</a:t>
              </a:r>
              <a:endParaRPr 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629400" y="5334000"/>
              <a:ext cx="2286000" cy="4572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Plasma arc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316182" y="4546600"/>
              <a:ext cx="2286000" cy="457200"/>
            </a:xfrm>
            <a:prstGeom prst="roundRect">
              <a:avLst/>
            </a:prstGeom>
            <a:solidFill>
              <a:srgbClr val="C0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Sanitary landfill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350818" y="5486400"/>
              <a:ext cx="2150942" cy="4572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Incineration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246909" y="3733800"/>
              <a:ext cx="2286000" cy="45720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Solar Energy</a:t>
              </a:r>
              <a:endParaRPr lang="en-US" dirty="0"/>
            </a:p>
          </p:txBody>
        </p:sp>
        <p:sp>
          <p:nvSpPr>
            <p:cNvPr id="14" name="Snip Diagonal Corner Rectangle 13"/>
            <p:cNvSpPr/>
            <p:nvPr/>
          </p:nvSpPr>
          <p:spPr>
            <a:xfrm>
              <a:off x="6668654" y="3639127"/>
              <a:ext cx="2286000" cy="533400"/>
            </a:xfrm>
            <a:prstGeom prst="snip2Diag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Hydropower</a:t>
              </a:r>
              <a:endParaRPr lang="en-US" dirty="0"/>
            </a:p>
          </p:txBody>
        </p:sp>
        <p:sp>
          <p:nvSpPr>
            <p:cNvPr id="15" name="Snip Same Side Corner Rectangle 14"/>
            <p:cNvSpPr/>
            <p:nvPr/>
          </p:nvSpPr>
          <p:spPr>
            <a:xfrm>
              <a:off x="4066309" y="4546600"/>
              <a:ext cx="2133600" cy="457200"/>
            </a:xfrm>
            <a:prstGeom prst="snip2Same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Geothermal</a:t>
              </a:r>
              <a:endParaRPr lang="en-US" dirty="0"/>
            </a:p>
          </p:txBody>
        </p:sp>
        <p:sp>
          <p:nvSpPr>
            <p:cNvPr id="16" name="Parallelogram 15"/>
            <p:cNvSpPr/>
            <p:nvPr/>
          </p:nvSpPr>
          <p:spPr>
            <a:xfrm>
              <a:off x="4191000" y="5456382"/>
              <a:ext cx="1828800" cy="457200"/>
            </a:xfrm>
            <a:prstGeom prst="parallelogram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Biomass</a:t>
              </a:r>
              <a:endParaRPr lang="en-US" dirty="0"/>
            </a:p>
          </p:txBody>
        </p:sp>
        <p:sp>
          <p:nvSpPr>
            <p:cNvPr id="17" name="Flowchart: Off-page Connector 16"/>
            <p:cNvSpPr/>
            <p:nvPr/>
          </p:nvSpPr>
          <p:spPr>
            <a:xfrm>
              <a:off x="6847609" y="4546600"/>
              <a:ext cx="1905000" cy="457200"/>
            </a:xfrm>
            <a:prstGeom prst="flowChartOffpageConnector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Bio-fuel</a:t>
              </a:r>
              <a:endParaRPr lang="en-US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09600" y="1143000"/>
            <a:ext cx="3148445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Renewable Energy…………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397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6670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</a:rPr>
              <a:t>Solar energy, radiant 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  <a:hlinkClick r:id="rId2" tooltip="Light"/>
              </a:rPr>
              <a:t>light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</a:rPr>
              <a:t> and 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  <a:hlinkClick r:id="rId3" tooltip="Heat"/>
              </a:rPr>
              <a:t>heat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</a:rPr>
              <a:t> from the 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  <a:hlinkClick r:id="rId4" tooltip="Sun"/>
              </a:rPr>
              <a:t>sun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</a:rPr>
              <a:t>, has been harnessed by humans since 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  <a:hlinkClick r:id="rId5" tooltip="Ancient history"/>
              </a:rPr>
              <a:t>ancient times</a:t>
            </a:r>
            <a:r>
              <a:rPr lang="en-US" sz="36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ikoshBAN" pitchFamily="2" charset="0"/>
              </a:rPr>
              <a:t> using a range of ever-evolving technologies.</a:t>
            </a:r>
            <a:endParaRPr lang="en-US" sz="3600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106680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Solar Energy???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377</Words>
  <Application>Microsoft Office PowerPoint</Application>
  <PresentationFormat>On-screen Show (4:3)</PresentationFormat>
  <Paragraphs>101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শিখন ফল</vt:lpstr>
      <vt:lpstr>Slide 8</vt:lpstr>
      <vt:lpstr>Slide 9</vt:lpstr>
      <vt:lpstr>Slide 10</vt:lpstr>
      <vt:lpstr>Sun as Energy source</vt:lpstr>
      <vt:lpstr>Distribution of solar radiation</vt:lpstr>
      <vt:lpstr>Why it is important</vt:lpstr>
      <vt:lpstr>Slide 14</vt:lpstr>
      <vt:lpstr>Uses of Solar Energy</vt:lpstr>
      <vt:lpstr>Direct use of solar energy</vt:lpstr>
      <vt:lpstr>Passive solar housing</vt:lpstr>
      <vt:lpstr>Types of Solar Technology</vt:lpstr>
      <vt:lpstr>How Solar System Works</vt:lpstr>
      <vt:lpstr>মুল্যায়ন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User.TTTC</cp:lastModifiedBy>
  <cp:revision>25</cp:revision>
  <dcterms:created xsi:type="dcterms:W3CDTF">2013-04-29T02:09:45Z</dcterms:created>
  <dcterms:modified xsi:type="dcterms:W3CDTF">2013-04-29T07:56:55Z</dcterms:modified>
</cp:coreProperties>
</file>